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673" r:id="rId2"/>
    <p:sldMasterId id="2147483709" r:id="rId3"/>
    <p:sldMasterId id="2147483722" r:id="rId4"/>
    <p:sldMasterId id="2147483735" r:id="rId5"/>
    <p:sldMasterId id="2147483747" r:id="rId6"/>
    <p:sldMasterId id="2147483762" r:id="rId7"/>
    <p:sldMasterId id="2147483775" r:id="rId8"/>
  </p:sldMasterIdLst>
  <p:notesMasterIdLst>
    <p:notesMasterId r:id="rId56"/>
  </p:notesMasterIdLst>
  <p:handoutMasterIdLst>
    <p:handoutMasterId r:id="rId57"/>
  </p:handoutMasterIdLst>
  <p:sldIdLst>
    <p:sldId id="262" r:id="rId9"/>
    <p:sldId id="310" r:id="rId10"/>
    <p:sldId id="324" r:id="rId11"/>
    <p:sldId id="320" r:id="rId12"/>
    <p:sldId id="321" r:id="rId13"/>
    <p:sldId id="322" r:id="rId14"/>
    <p:sldId id="319" r:id="rId15"/>
    <p:sldId id="311" r:id="rId16"/>
    <p:sldId id="307" r:id="rId17"/>
    <p:sldId id="300" r:id="rId18"/>
    <p:sldId id="301" r:id="rId19"/>
    <p:sldId id="270" r:id="rId20"/>
    <p:sldId id="325" r:id="rId21"/>
    <p:sldId id="298" r:id="rId22"/>
    <p:sldId id="299" r:id="rId23"/>
    <p:sldId id="303" r:id="rId24"/>
    <p:sldId id="264" r:id="rId25"/>
    <p:sldId id="302" r:id="rId26"/>
    <p:sldId id="287" r:id="rId27"/>
    <p:sldId id="263" r:id="rId28"/>
    <p:sldId id="326" r:id="rId29"/>
    <p:sldId id="304" r:id="rId30"/>
    <p:sldId id="273" r:id="rId31"/>
    <p:sldId id="291" r:id="rId32"/>
    <p:sldId id="285" r:id="rId33"/>
    <p:sldId id="286" r:id="rId34"/>
    <p:sldId id="296" r:id="rId35"/>
    <p:sldId id="292" r:id="rId36"/>
    <p:sldId id="277" r:id="rId37"/>
    <p:sldId id="293" r:id="rId38"/>
    <p:sldId id="305" r:id="rId39"/>
    <p:sldId id="306" r:id="rId40"/>
    <p:sldId id="294" r:id="rId41"/>
    <p:sldId id="297" r:id="rId42"/>
    <p:sldId id="269" r:id="rId43"/>
    <p:sldId id="271" r:id="rId44"/>
    <p:sldId id="283" r:id="rId45"/>
    <p:sldId id="308" r:id="rId46"/>
    <p:sldId id="309" r:id="rId47"/>
    <p:sldId id="312" r:id="rId48"/>
    <p:sldId id="316" r:id="rId49"/>
    <p:sldId id="317" r:id="rId50"/>
    <p:sldId id="318" r:id="rId51"/>
    <p:sldId id="323" r:id="rId52"/>
    <p:sldId id="313" r:id="rId53"/>
    <p:sldId id="314" r:id="rId54"/>
    <p:sldId id="315" r:id="rId5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8" d="100"/>
          <a:sy n="108" d="100"/>
        </p:scale>
        <p:origin x="-2944" y="-1728"/>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50" Type="http://schemas.openxmlformats.org/officeDocument/2006/relationships/slide" Target="slides/slide42.xml"/><Relationship Id="rId51" Type="http://schemas.openxmlformats.org/officeDocument/2006/relationships/slide" Target="slides/slide43.xml"/><Relationship Id="rId52" Type="http://schemas.openxmlformats.org/officeDocument/2006/relationships/slide" Target="slides/slide44.xml"/><Relationship Id="rId53" Type="http://schemas.openxmlformats.org/officeDocument/2006/relationships/slide" Target="slides/slide45.xml"/><Relationship Id="rId54" Type="http://schemas.openxmlformats.org/officeDocument/2006/relationships/slide" Target="slides/slide46.xml"/><Relationship Id="rId55" Type="http://schemas.openxmlformats.org/officeDocument/2006/relationships/slide" Target="slides/slide47.xml"/><Relationship Id="rId56" Type="http://schemas.openxmlformats.org/officeDocument/2006/relationships/notesMaster" Target="notesMasters/notesMaster1.xml"/><Relationship Id="rId57" Type="http://schemas.openxmlformats.org/officeDocument/2006/relationships/handoutMaster" Target="handoutMasters/handoutMaster1.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2.xml"/><Relationship Id="rId41" Type="http://schemas.openxmlformats.org/officeDocument/2006/relationships/slide" Target="slides/slide33.xml"/><Relationship Id="rId42" Type="http://schemas.openxmlformats.org/officeDocument/2006/relationships/slide" Target="slides/slide34.xml"/><Relationship Id="rId43" Type="http://schemas.openxmlformats.org/officeDocument/2006/relationships/slide" Target="slides/slide35.xml"/><Relationship Id="rId44" Type="http://schemas.openxmlformats.org/officeDocument/2006/relationships/slide" Target="slides/slide36.xml"/><Relationship Id="rId45" Type="http://schemas.openxmlformats.org/officeDocument/2006/relationships/slide" Target="slides/slide37.xml"/><Relationship Id="rId46" Type="http://schemas.openxmlformats.org/officeDocument/2006/relationships/slide" Target="slides/slide38.xml"/><Relationship Id="rId47" Type="http://schemas.openxmlformats.org/officeDocument/2006/relationships/slide" Target="slides/slide39.xml"/><Relationship Id="rId48" Type="http://schemas.openxmlformats.org/officeDocument/2006/relationships/slide" Target="slides/slide40.xml"/><Relationship Id="rId49" Type="http://schemas.openxmlformats.org/officeDocument/2006/relationships/slide" Target="slides/slide4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 Target="slides/slide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88AF155-3DA3-7148-9207-6CC2053782E1}" type="datetime1">
              <a:rPr lang="en-US" smtClean="0">
                <a:latin typeface="Arial"/>
              </a:rPr>
              <a:t>3/2/15</a:t>
            </a:fld>
            <a:endParaRPr lang="en-US" dirty="0">
              <a:latin typeface="Aria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latin typeface="Arial"/>
              </a:rPr>
              <a:t>presented by Janet Gross, PhD</a:t>
            </a:r>
            <a:endParaRPr lang="en-US" dirty="0">
              <a:latin typeface="Aria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D9EC94-8ECE-584E-9736-65729B23A8CA}" type="slidenum">
              <a:rPr lang="en-US" smtClean="0">
                <a:latin typeface="Arial"/>
              </a:rPr>
              <a:t>‹#›</a:t>
            </a:fld>
            <a:endParaRPr lang="en-US" dirty="0">
              <a:latin typeface="Arial"/>
            </a:endParaRPr>
          </a:p>
        </p:txBody>
      </p:sp>
    </p:spTree>
    <p:extLst>
      <p:ext uri="{BB962C8B-B14F-4D97-AF65-F5344CB8AC3E}">
        <p14:creationId xmlns:p14="http://schemas.microsoft.com/office/powerpoint/2010/main" val="629297013"/>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9B910A18-0105-FB42-9DA9-F7FCCCD1F2BC}" type="datetime1">
              <a:rPr lang="en-US" smtClean="0"/>
              <a:pPr/>
              <a:t>3/2/15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r>
              <a:rPr lang="en-US" dirty="0" smtClean="0"/>
              <a:t>presented by Janet Gross, PhD</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F70562B4-FDDB-8C40-A3D1-8E8EC44888E0}" type="slidenum">
              <a:rPr lang="en-US" smtClean="0"/>
              <a:pPr/>
              <a:t>‹#›</a:t>
            </a:fld>
            <a:endParaRPr lang="en-US" dirty="0"/>
          </a:p>
        </p:txBody>
      </p:sp>
    </p:spTree>
    <p:extLst>
      <p:ext uri="{BB962C8B-B14F-4D97-AF65-F5344CB8AC3E}">
        <p14:creationId xmlns:p14="http://schemas.microsoft.com/office/powerpoint/2010/main" val="2879299795"/>
      </p:ext>
    </p:extLst>
  </p:cSld>
  <p:clrMap bg1="lt1" tx1="dk1" bg2="lt2" tx2="dk2" accent1="accent1" accent2="accent2" accent3="accent3" accent4="accent4" accent5="accent5" accent6="accent6" hlink="hlink" folHlink="folHlink"/>
  <p:hf hd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dt" sz="quarter" idx="1"/>
          </p:nvPr>
        </p:nvSpPr>
        <p:spPr>
          <a:noFill/>
        </p:spPr>
        <p:txBody>
          <a:bodyPr/>
          <a:lstStyle/>
          <a:p>
            <a:fld id="{AE3D60AB-E60F-3049-A9BA-CEE90E6C25DD}" type="datetime1">
              <a:rPr lang="en-US" smtClean="0">
                <a:solidFill>
                  <a:prstClr val="black"/>
                </a:solidFill>
              </a:rPr>
              <a:t>3/2/15</a:t>
            </a:fld>
            <a:endParaRPr lang="en-US" dirty="0">
              <a:solidFill>
                <a:prstClr val="black"/>
              </a:solidFill>
            </a:endParaRPr>
          </a:p>
        </p:txBody>
      </p:sp>
      <p:sp>
        <p:nvSpPr>
          <p:cNvPr id="23555" name="Rectangle 6"/>
          <p:cNvSpPr>
            <a:spLocks noGrp="1" noChangeArrowheads="1"/>
          </p:cNvSpPr>
          <p:nvPr>
            <p:ph type="ftr" sz="quarter" idx="4"/>
          </p:nvPr>
        </p:nvSpPr>
        <p:spPr>
          <a:noFill/>
        </p:spPr>
        <p:txBody>
          <a:bodyPr/>
          <a:lstStyle/>
          <a:p>
            <a:r>
              <a:rPr lang="en-US" smtClean="0">
                <a:solidFill>
                  <a:prstClr val="black"/>
                </a:solidFill>
              </a:rPr>
              <a:t>presented by Janet Gross, PhD</a:t>
            </a:r>
            <a:endParaRPr lang="en-US" dirty="0">
              <a:solidFill>
                <a:prstClr val="black"/>
              </a:solidFill>
            </a:endParaRPr>
          </a:p>
        </p:txBody>
      </p:sp>
      <p:sp>
        <p:nvSpPr>
          <p:cNvPr id="23556" name="Rectangle 7"/>
          <p:cNvSpPr>
            <a:spLocks noGrp="1" noChangeArrowheads="1"/>
          </p:cNvSpPr>
          <p:nvPr>
            <p:ph type="sldNum" sz="quarter" idx="5"/>
          </p:nvPr>
        </p:nvSpPr>
        <p:spPr>
          <a:noFill/>
        </p:spPr>
        <p:txBody>
          <a:bodyPr/>
          <a:lstStyle/>
          <a:p>
            <a:fld id="{1D040C20-9872-9E4D-A7B4-0E2E93B73617}" type="slidenum">
              <a:rPr lang="en-US">
                <a:solidFill>
                  <a:prstClr val="black"/>
                </a:solidFill>
              </a:rPr>
              <a:pPr/>
              <a:t>1</a:t>
            </a:fld>
            <a:endParaRPr lang="en-US" dirty="0">
              <a:solidFill>
                <a:prstClr val="black"/>
              </a:solidFill>
            </a:endParaRPr>
          </a:p>
        </p:txBody>
      </p:sp>
      <p:sp>
        <p:nvSpPr>
          <p:cNvPr id="23557" name="Rectangle 2"/>
          <p:cNvSpPr>
            <a:spLocks noGrp="1" noRot="1" noChangeAspect="1" noChangeArrowheads="1"/>
          </p:cNvSpPr>
          <p:nvPr>
            <p:ph type="sldImg"/>
          </p:nvPr>
        </p:nvSpPr>
        <p:spPr>
          <a:solidFill>
            <a:srgbClr val="FFFFFF"/>
          </a:solidFill>
          <a:ln/>
        </p:spPr>
      </p:sp>
      <p:sp>
        <p:nvSpPr>
          <p:cNvPr id="2355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solidFill>
                  <a:srgbClr val="FF0000"/>
                </a:solidFill>
              </a:rPr>
              <a:t>Gary – This is</a:t>
            </a:r>
            <a:r>
              <a:rPr lang="en-US" sz="2000" baseline="0" dirty="0" smtClean="0">
                <a:solidFill>
                  <a:srgbClr val="FF0000"/>
                </a:solidFill>
              </a:rPr>
              <a:t> the corrected slide. Please use this</a:t>
            </a:r>
            <a:endParaRPr lang="en-US" sz="2000" dirty="0">
              <a:solidFill>
                <a:srgbClr val="FF0000"/>
              </a:solidFill>
            </a:endParaRPr>
          </a:p>
        </p:txBody>
      </p:sp>
      <p:sp>
        <p:nvSpPr>
          <p:cNvPr id="4" name="Slide Number Placeholder 3"/>
          <p:cNvSpPr>
            <a:spLocks noGrp="1"/>
          </p:cNvSpPr>
          <p:nvPr>
            <p:ph type="sldNum" sz="quarter" idx="10"/>
          </p:nvPr>
        </p:nvSpPr>
        <p:spPr/>
        <p:txBody>
          <a:bodyPr/>
          <a:lstStyle/>
          <a:p>
            <a:fld id="{036EE7F6-0F8A-A149-A3A2-6F83AD12D435}" type="slidenum">
              <a:rPr lang="en-US" smtClean="0"/>
              <a:t>21</a:t>
            </a:fld>
            <a:endParaRPr lang="en-US"/>
          </a:p>
        </p:txBody>
      </p:sp>
    </p:spTree>
    <p:extLst>
      <p:ext uri="{BB962C8B-B14F-4D97-AF65-F5344CB8AC3E}">
        <p14:creationId xmlns:p14="http://schemas.microsoft.com/office/powerpoint/2010/main" val="2339930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Gary – any other ideas for this slide? </a:t>
            </a:r>
            <a:endParaRPr lang="en-US" dirty="0"/>
          </a:p>
        </p:txBody>
      </p:sp>
      <p:sp>
        <p:nvSpPr>
          <p:cNvPr id="4" name="Date Placeholder 3"/>
          <p:cNvSpPr>
            <a:spLocks noGrp="1"/>
          </p:cNvSpPr>
          <p:nvPr>
            <p:ph type="dt" idx="10"/>
          </p:nvPr>
        </p:nvSpPr>
        <p:spPr/>
        <p:txBody>
          <a:bodyPr/>
          <a:lstStyle/>
          <a:p>
            <a:fld id="{9B910A18-0105-FB42-9DA9-F7FCCCD1F2BC}" type="datetime1">
              <a:rPr lang="en-US" smtClean="0"/>
              <a:pPr/>
              <a:t>3/2/15</a:t>
            </a:fld>
            <a:endParaRPr lang="en-US" dirty="0"/>
          </a:p>
        </p:txBody>
      </p:sp>
      <p:sp>
        <p:nvSpPr>
          <p:cNvPr id="5" name="Footer Placeholder 4"/>
          <p:cNvSpPr>
            <a:spLocks noGrp="1"/>
          </p:cNvSpPr>
          <p:nvPr>
            <p:ph type="ftr" sz="quarter" idx="11"/>
          </p:nvPr>
        </p:nvSpPr>
        <p:spPr/>
        <p:txBody>
          <a:bodyPr/>
          <a:lstStyle/>
          <a:p>
            <a:r>
              <a:rPr lang="en-US" smtClean="0"/>
              <a:t>presented by Janet Gross, PhD</a:t>
            </a:r>
            <a:endParaRPr lang="en-US" dirty="0"/>
          </a:p>
        </p:txBody>
      </p:sp>
      <p:sp>
        <p:nvSpPr>
          <p:cNvPr id="6" name="Slide Number Placeholder 5"/>
          <p:cNvSpPr>
            <a:spLocks noGrp="1"/>
          </p:cNvSpPr>
          <p:nvPr>
            <p:ph type="sldNum" sz="quarter" idx="12"/>
          </p:nvPr>
        </p:nvSpPr>
        <p:spPr/>
        <p:txBody>
          <a:bodyPr/>
          <a:lstStyle/>
          <a:p>
            <a:fld id="{F70562B4-FDDB-8C40-A3D1-8E8EC44888E0}" type="slidenum">
              <a:rPr lang="en-US" smtClean="0"/>
              <a:pPr/>
              <a:t>29</a:t>
            </a:fld>
            <a:endParaRPr lang="en-US" dirty="0"/>
          </a:p>
        </p:txBody>
      </p:sp>
    </p:spTree>
    <p:extLst>
      <p:ext uri="{BB962C8B-B14F-4D97-AF65-F5344CB8AC3E}">
        <p14:creationId xmlns:p14="http://schemas.microsoft.com/office/powerpoint/2010/main" val="832957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believe you are supposed to used the PMCID</a:t>
            </a:r>
            <a:r>
              <a:rPr lang="en-US" baseline="0" dirty="0" smtClean="0"/>
              <a:t> – can you check this please. So true, but one year I got away with using the always available PMID. I know that I must fix all of this on the new </a:t>
            </a:r>
            <a:r>
              <a:rPr lang="en-US" baseline="0" dirty="0" err="1" smtClean="0"/>
              <a:t>biosketch</a:t>
            </a:r>
            <a:r>
              <a:rPr lang="en-US" baseline="0" dirty="0" smtClean="0"/>
              <a:t>.</a:t>
            </a:r>
            <a:endParaRPr lang="en-US" dirty="0"/>
          </a:p>
        </p:txBody>
      </p:sp>
      <p:sp>
        <p:nvSpPr>
          <p:cNvPr id="4" name="Date Placeholder 3"/>
          <p:cNvSpPr>
            <a:spLocks noGrp="1"/>
          </p:cNvSpPr>
          <p:nvPr>
            <p:ph type="dt" idx="10"/>
          </p:nvPr>
        </p:nvSpPr>
        <p:spPr/>
        <p:txBody>
          <a:bodyPr/>
          <a:lstStyle/>
          <a:p>
            <a:fld id="{9B910A18-0105-FB42-9DA9-F7FCCCD1F2BC}" type="datetime1">
              <a:rPr lang="en-US" smtClean="0"/>
              <a:pPr/>
              <a:t>3/2/15</a:t>
            </a:fld>
            <a:endParaRPr lang="en-US" dirty="0"/>
          </a:p>
        </p:txBody>
      </p:sp>
      <p:sp>
        <p:nvSpPr>
          <p:cNvPr id="5" name="Footer Placeholder 4"/>
          <p:cNvSpPr>
            <a:spLocks noGrp="1"/>
          </p:cNvSpPr>
          <p:nvPr>
            <p:ph type="ftr" sz="quarter" idx="11"/>
          </p:nvPr>
        </p:nvSpPr>
        <p:spPr/>
        <p:txBody>
          <a:bodyPr/>
          <a:lstStyle/>
          <a:p>
            <a:r>
              <a:rPr lang="en-US" smtClean="0"/>
              <a:t>presented by Janet Gross, PhD</a:t>
            </a:r>
            <a:endParaRPr lang="en-US" dirty="0"/>
          </a:p>
        </p:txBody>
      </p:sp>
      <p:sp>
        <p:nvSpPr>
          <p:cNvPr id="6" name="Slide Number Placeholder 5"/>
          <p:cNvSpPr>
            <a:spLocks noGrp="1"/>
          </p:cNvSpPr>
          <p:nvPr>
            <p:ph type="sldNum" sz="quarter" idx="12"/>
          </p:nvPr>
        </p:nvSpPr>
        <p:spPr/>
        <p:txBody>
          <a:bodyPr/>
          <a:lstStyle/>
          <a:p>
            <a:fld id="{F70562B4-FDDB-8C40-A3D1-8E8EC44888E0}" type="slidenum">
              <a:rPr lang="en-US" smtClean="0"/>
              <a:pPr/>
              <a:t>31</a:t>
            </a:fld>
            <a:endParaRPr lang="en-US" dirty="0"/>
          </a:p>
        </p:txBody>
      </p:sp>
    </p:spTree>
    <p:extLst>
      <p:ext uri="{BB962C8B-B14F-4D97-AF65-F5344CB8AC3E}">
        <p14:creationId xmlns:p14="http://schemas.microsoft.com/office/powerpoint/2010/main" val="2213584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78E3874-5BD1-7842-B14B-9CAF17CC6DB5}" type="datetime1">
              <a:rPr lang="en-US" smtClean="0"/>
              <a:t>3/2/15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presented by Janet Gross, PhD</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DEF86D4E-7F5D-EB4D-AA81-C753AE184D80}"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B5ED616-3D8D-EB44-A314-30A27A42F031}" type="datetime1">
              <a:rPr lang="en-US" smtClean="0"/>
              <a:t>3/2/15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presented by Janet Gross, PhD</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5971ED60-65ED-6848-B42A-8E968B894A2D}"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EF69D9C-779B-2E4C-A48E-C52BB46A6C0C}" type="datetime1">
              <a:rPr lang="en-US" smtClean="0"/>
              <a:t>3/2/15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presented by Janet Gross, PhD</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447D374E-8301-6E4B-8193-EB782392E0E6}"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r>
              <a:rPr lang="en-US" smtClean="0"/>
              <a:t>Click icon to add chart</a:t>
            </a:r>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pPr>
              <a:defRPr/>
            </a:pPr>
            <a:fld id="{7511B272-5BA0-8D4C-A044-0EE20FED47A4}" type="datetime1">
              <a:rPr lang="en-US" smtClean="0"/>
              <a:t>3/2/15</a:t>
            </a:fld>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r>
              <a:rPr lang="en-US" smtClean="0"/>
              <a:t>presented by Janet Gross, PhD</a:t>
            </a:r>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smtClean="0"/>
            </a:lvl1pPr>
          </a:lstStyle>
          <a:p>
            <a:pPr>
              <a:defRPr/>
            </a:pPr>
            <a:fld id="{DD485E6B-AC26-6F4B-8BFD-572F2AFBE34C}" type="slidenum">
              <a:rPr lang="en-US" smtClean="0"/>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p>
            <a:pPr algn="l" eaLnBrk="1" latinLnBrk="0" hangingPunct="1"/>
            <a:fld id="{C131D4A3-27C0-BA4D-96F1-00F6EE3A2ACB}" type="datetime1">
              <a:rPr lang="en-US" smtClean="0"/>
              <a:t>3/2/15</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lstStyle>
          <a:p>
            <a:pPr algn="r" eaLnBrk="1" latinLnBrk="0" hangingPunct="1"/>
            <a:fld id="{8C592886-E571-45D5-8B56-343DC94F8FA6}" type="slidenum">
              <a:rPr kumimoji="0" lang="en-US" smtClean="0"/>
              <a:pPr algn="r" eaLnBrk="1" latinLnBrk="0" hangingPunct="1"/>
              <a:t>‹#›</a:t>
            </a:fld>
            <a:endParaRPr kumimoji="0" lang="en-US" dirty="0">
              <a:solidFill>
                <a:schemeClr val="tx2">
                  <a:shade val="90000"/>
                </a:schemeClr>
              </a:solidFill>
            </a:endParaRPr>
          </a:p>
        </p:txBody>
      </p:sp>
      <p:sp>
        <p:nvSpPr>
          <p:cNvPr id="12" name="Footer Placeholder 11"/>
          <p:cNvSpPr>
            <a:spLocks noGrp="1"/>
          </p:cNvSpPr>
          <p:nvPr>
            <p:ph type="ftr" sz="quarter" idx="12"/>
          </p:nvPr>
        </p:nvSpPr>
        <p:spPr>
          <a:xfrm>
            <a:off x="1600200" y="6509004"/>
            <a:ext cx="3907464" cy="274320"/>
          </a:xfrm>
        </p:spPr>
        <p:txBody>
          <a:bodyPr vert="horz" rtlCol="0"/>
          <a:lstStyle/>
          <a:p>
            <a:r>
              <a:rPr kumimoji="0" lang="en-US" smtClean="0"/>
              <a:t>presented by Janet Gross, PhD</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B01C6DB-D3D5-3944-9ECF-95221896E701}" type="datetime1">
              <a:rPr lang="en-US" smtClean="0"/>
              <a:t>3/2/15</a:t>
            </a:fld>
            <a:endParaRPr lang="en-US"/>
          </a:p>
        </p:txBody>
      </p:sp>
      <p:sp>
        <p:nvSpPr>
          <p:cNvPr id="5" name="Footer Placeholder 4"/>
          <p:cNvSpPr>
            <a:spLocks noGrp="1"/>
          </p:cNvSpPr>
          <p:nvPr>
            <p:ph type="ftr" sz="quarter" idx="11"/>
          </p:nvPr>
        </p:nvSpPr>
        <p:spPr/>
        <p:txBody>
          <a:bodyPr/>
          <a:lstStyle/>
          <a:p>
            <a:r>
              <a:rPr kumimoji="0" lang="en-US" smtClean="0"/>
              <a:t>presented by Janet Gross, PhD</a:t>
            </a:r>
            <a:endParaRPr kumimoji="0" lang="en-US"/>
          </a:p>
        </p:txBody>
      </p:sp>
      <p:sp>
        <p:nvSpPr>
          <p:cNvPr id="6" name="Slide Number Placeholder 5"/>
          <p:cNvSpPr>
            <a:spLocks noGrp="1"/>
          </p:cNvSpPr>
          <p:nvPr>
            <p:ph type="sldNum" sz="quarter" idx="12"/>
          </p:nvPr>
        </p:nvSpPr>
        <p:spPr/>
        <p:txBody>
          <a:bodyPr/>
          <a:lstStyle/>
          <a:p>
            <a:fld id="{8C592886-E571-45D5-8B56-343DC94F8FA6}" type="slidenum">
              <a:rPr kumimoji="0" lang="en-US" smtClean="0"/>
              <a:pPr/>
              <a:t>‹#›</a:t>
            </a:fld>
            <a:endParaRPr kumimoji="0"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p>
            <a:pPr algn="l" eaLnBrk="1" latinLnBrk="0" hangingPunct="1"/>
            <a:fld id="{48866677-7BAA-AB4C-ADC5-082A46515FF4}" type="datetime1">
              <a:rPr lang="en-US" smtClean="0"/>
              <a:t>3/2/15</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
        <p:nvSpPr>
          <p:cNvPr id="10" name="Footer Placeholder 9"/>
          <p:cNvSpPr>
            <a:spLocks noGrp="1"/>
          </p:cNvSpPr>
          <p:nvPr>
            <p:ph type="ftr" sz="quarter" idx="12"/>
          </p:nvPr>
        </p:nvSpPr>
        <p:spPr>
          <a:xfrm>
            <a:off x="1600200" y="6513670"/>
            <a:ext cx="3907464" cy="274320"/>
          </a:xfrm>
        </p:spPr>
        <p:txBody>
          <a:bodyPr vert="horz" rtlCol="0"/>
          <a:lstStyle/>
          <a:p>
            <a:r>
              <a:rPr kumimoji="0" lang="en-US" smtClean="0"/>
              <a:t>presented by Janet Gross, PhD</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CFCA247-C2E1-E54E-BECE-DDD4BD97752F}" type="datetime1">
              <a:rPr lang="en-US" smtClean="0"/>
              <a:t>3/2/15</a:t>
            </a:fld>
            <a:endParaRPr lang="en-US"/>
          </a:p>
        </p:txBody>
      </p:sp>
      <p:sp>
        <p:nvSpPr>
          <p:cNvPr id="6" name="Footer Placeholder 5"/>
          <p:cNvSpPr>
            <a:spLocks noGrp="1"/>
          </p:cNvSpPr>
          <p:nvPr>
            <p:ph type="ftr" sz="quarter" idx="11"/>
          </p:nvPr>
        </p:nvSpPr>
        <p:spPr/>
        <p:txBody>
          <a:bodyPr/>
          <a:lstStyle/>
          <a:p>
            <a:r>
              <a:rPr kumimoji="0" lang="en-US" smtClean="0"/>
              <a:t>presented by Janet Gross, PhD</a:t>
            </a:r>
            <a:endParaRPr kumimoji="0" lang="en-US"/>
          </a:p>
        </p:txBody>
      </p:sp>
      <p:sp>
        <p:nvSpPr>
          <p:cNvPr id="7" name="Slide Number Placeholder 6"/>
          <p:cNvSpPr>
            <a:spLocks noGrp="1"/>
          </p:cNvSpPr>
          <p:nvPr>
            <p:ph type="sldNum" sz="quarter" idx="12"/>
          </p:nvPr>
        </p:nvSpPr>
        <p:spPr>
          <a:xfrm>
            <a:off x="8641080" y="6514568"/>
            <a:ext cx="464288" cy="274320"/>
          </a:xfrm>
        </p:spPr>
        <p:txBody>
          <a:bodyPr/>
          <a:lstStyle/>
          <a:p>
            <a:fld id="{8C592886-E571-45D5-8B56-343DC94F8FA6}" type="slidenum">
              <a:rPr kumimoji="0" lang="en-US" smtClean="0"/>
              <a:pPr/>
              <a:t>‹#›</a:t>
            </a:fld>
            <a:endParaRPr kumimoji="0"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51365DC-5573-F047-A43B-70CFA577D0BC}" type="datetime1">
              <a:rPr lang="en-US" smtClean="0"/>
              <a:t>3/2/15</a:t>
            </a:fld>
            <a:endParaRPr lang="en-US"/>
          </a:p>
        </p:txBody>
      </p:sp>
      <p:sp>
        <p:nvSpPr>
          <p:cNvPr id="8" name="Footer Placeholder 7"/>
          <p:cNvSpPr>
            <a:spLocks noGrp="1"/>
          </p:cNvSpPr>
          <p:nvPr>
            <p:ph type="ftr" sz="quarter" idx="11"/>
          </p:nvPr>
        </p:nvSpPr>
        <p:spPr/>
        <p:txBody>
          <a:bodyPr/>
          <a:lstStyle/>
          <a:p>
            <a:r>
              <a:rPr kumimoji="0" lang="en-US" smtClean="0"/>
              <a:t>presented by Janet Gross, PhD</a:t>
            </a:r>
            <a:endParaRPr kumimoji="0" lang="en-US"/>
          </a:p>
        </p:txBody>
      </p:sp>
      <p:sp>
        <p:nvSpPr>
          <p:cNvPr id="9" name="Slide Number Placeholder 8"/>
          <p:cNvSpPr>
            <a:spLocks noGrp="1"/>
          </p:cNvSpPr>
          <p:nvPr>
            <p:ph type="sldNum" sz="quarter" idx="12"/>
          </p:nvPr>
        </p:nvSpPr>
        <p:spPr>
          <a:xfrm>
            <a:off x="8641080" y="6514568"/>
            <a:ext cx="464288" cy="274320"/>
          </a:xfrm>
        </p:spPr>
        <p:txBody>
          <a:bodyPr/>
          <a:lstStyle/>
          <a:p>
            <a:fld id="{8C592886-E571-45D5-8B56-343DC94F8FA6}" type="slidenum">
              <a:rPr kumimoji="0" lang="en-US" smtClean="0"/>
              <a:pPr/>
              <a:t>‹#›</a:t>
            </a:fld>
            <a:endParaRPr kumimoji="0"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E2A6D34-0914-4245-9B56-F2AA6E4D6CBD}" type="datetime1">
              <a:rPr lang="en-US" smtClean="0"/>
              <a:t>3/2/15</a:t>
            </a:fld>
            <a:endParaRPr lang="en-US"/>
          </a:p>
        </p:txBody>
      </p:sp>
      <p:sp>
        <p:nvSpPr>
          <p:cNvPr id="4" name="Footer Placeholder 3"/>
          <p:cNvSpPr>
            <a:spLocks noGrp="1"/>
          </p:cNvSpPr>
          <p:nvPr>
            <p:ph type="ftr" sz="quarter" idx="11"/>
          </p:nvPr>
        </p:nvSpPr>
        <p:spPr/>
        <p:txBody>
          <a:bodyPr/>
          <a:lstStyle/>
          <a:p>
            <a:r>
              <a:rPr kumimoji="0" lang="en-US" smtClean="0"/>
              <a:t>presented by Janet Gross, PhD</a:t>
            </a:r>
            <a:endParaRPr kumimoji="0" lang="en-US"/>
          </a:p>
        </p:txBody>
      </p:sp>
      <p:sp>
        <p:nvSpPr>
          <p:cNvPr id="5" name="Slide Number Placeholder 4"/>
          <p:cNvSpPr>
            <a:spLocks noGrp="1"/>
          </p:cNvSpPr>
          <p:nvPr>
            <p:ph type="sldNum" sz="quarter" idx="12"/>
          </p:nvPr>
        </p:nvSpPr>
        <p:spPr/>
        <p:txBody>
          <a:bodyPr/>
          <a:lstStyle/>
          <a:p>
            <a:fld id="{8C592886-E571-45D5-8B56-343DC94F8FA6}" type="slidenum">
              <a:rPr kumimoji="0" lang="en-US" smtClean="0"/>
              <a:pPr/>
              <a:t>‹#›</a:t>
            </a:fld>
            <a:endParaRPr kumimoji="0"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5F5EC2-BDF8-2A42-B27F-6BC5D7BA69FF}" type="datetime1">
              <a:rPr lang="en-US" smtClean="0"/>
              <a:t>3/2/15</a:t>
            </a:fld>
            <a:endParaRPr lang="en-US"/>
          </a:p>
        </p:txBody>
      </p:sp>
      <p:sp>
        <p:nvSpPr>
          <p:cNvPr id="3" name="Footer Placeholder 2"/>
          <p:cNvSpPr>
            <a:spLocks noGrp="1"/>
          </p:cNvSpPr>
          <p:nvPr>
            <p:ph type="ftr" sz="quarter" idx="11"/>
          </p:nvPr>
        </p:nvSpPr>
        <p:spPr/>
        <p:txBody>
          <a:bodyPr/>
          <a:lstStyle/>
          <a:p>
            <a:r>
              <a:rPr kumimoji="0" lang="en-US" smtClean="0"/>
              <a:t>presented by Janet Gross, PhD</a:t>
            </a:r>
            <a:endParaRPr kumimoji="0" lang="en-US"/>
          </a:p>
        </p:txBody>
      </p:sp>
      <p:sp>
        <p:nvSpPr>
          <p:cNvPr id="4" name="Slide Number Placeholder 3"/>
          <p:cNvSpPr>
            <a:spLocks noGrp="1"/>
          </p:cNvSpPr>
          <p:nvPr>
            <p:ph type="sldNum" sz="quarter" idx="12"/>
          </p:nvPr>
        </p:nvSpPr>
        <p:spPr/>
        <p:txBody>
          <a:bodyPr/>
          <a:lstStyle/>
          <a:p>
            <a:fld id="{8C592886-E571-45D5-8B56-343DC94F8FA6}"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0E4833A-D3C6-4F43-A469-460F1D1AA624}" type="datetime1">
              <a:rPr lang="en-US" smtClean="0"/>
              <a:t>3/2/15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presented by Janet Gross, PhD</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6DE444BC-A23D-E446-9C77-2314CDE5D5F1}" type="slidenum">
              <a:rPr lang="en-US" smtClean="0"/>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p>
            <a:pPr algn="l" eaLnBrk="1" latinLnBrk="0" hangingPunct="1"/>
            <a:fld id="{A4A21438-D075-9B4A-B709-73504C442300}" type="datetime1">
              <a:rPr lang="en-US" smtClean="0"/>
              <a:t>3/2/15</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
        <p:nvSpPr>
          <p:cNvPr id="11" name="Footer Placeholder 10"/>
          <p:cNvSpPr>
            <a:spLocks noGrp="1"/>
          </p:cNvSpPr>
          <p:nvPr>
            <p:ph type="ftr" sz="quarter" idx="12"/>
          </p:nvPr>
        </p:nvSpPr>
        <p:spPr>
          <a:xfrm>
            <a:off x="1600200" y="6513670"/>
            <a:ext cx="3907464" cy="274320"/>
          </a:xfrm>
        </p:spPr>
        <p:txBody>
          <a:bodyPr vert="horz" rtlCol="0"/>
          <a:lstStyle/>
          <a:p>
            <a:r>
              <a:rPr kumimoji="0" lang="en-US" smtClean="0"/>
              <a:t>presented by Janet Gross, PhD</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Drag picture to placeholder or click icon to add</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p>
            <a:pPr algn="l" eaLnBrk="1" latinLnBrk="0" hangingPunct="1"/>
            <a:fld id="{408B8443-0EDC-B744-B3B2-211FB5D1B6F8}" type="datetime1">
              <a:rPr lang="en-US" smtClean="0"/>
              <a:t>3/2/15</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
        <p:nvSpPr>
          <p:cNvPr id="10" name="Footer Placeholder 9"/>
          <p:cNvSpPr>
            <a:spLocks noGrp="1"/>
          </p:cNvSpPr>
          <p:nvPr>
            <p:ph type="ftr" sz="quarter" idx="12"/>
          </p:nvPr>
        </p:nvSpPr>
        <p:spPr>
          <a:xfrm>
            <a:off x="1600200" y="6509004"/>
            <a:ext cx="3907464" cy="274320"/>
          </a:xfrm>
        </p:spPr>
        <p:txBody>
          <a:bodyPr vert="horz" rtlCol="0"/>
          <a:lstStyle/>
          <a:p>
            <a:r>
              <a:rPr kumimoji="0" lang="en-US" smtClean="0"/>
              <a:t>presented by Janet Gross, PhD</a:t>
            </a:r>
            <a:endParaRPr kumimoji="0"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5CCB080-B868-4B4D-AF33-A18205EA9FD7}" type="datetime1">
              <a:rPr lang="en-US" smtClean="0"/>
              <a:t>3/2/15</a:t>
            </a:fld>
            <a:endParaRPr lang="en-US"/>
          </a:p>
        </p:txBody>
      </p:sp>
      <p:sp>
        <p:nvSpPr>
          <p:cNvPr id="5" name="Footer Placeholder 4"/>
          <p:cNvSpPr>
            <a:spLocks noGrp="1"/>
          </p:cNvSpPr>
          <p:nvPr>
            <p:ph type="ftr" sz="quarter" idx="11"/>
          </p:nvPr>
        </p:nvSpPr>
        <p:spPr/>
        <p:txBody>
          <a:bodyPr/>
          <a:lstStyle/>
          <a:p>
            <a:r>
              <a:rPr kumimoji="0" lang="en-US" smtClean="0"/>
              <a:t>presented by Janet Gross, PhD</a:t>
            </a:r>
            <a:endParaRPr kumimoji="0" lang="en-US"/>
          </a:p>
        </p:txBody>
      </p:sp>
      <p:sp>
        <p:nvSpPr>
          <p:cNvPr id="6" name="Slide Number Placeholder 5"/>
          <p:cNvSpPr>
            <a:spLocks noGrp="1"/>
          </p:cNvSpPr>
          <p:nvPr>
            <p:ph type="sldNum" sz="quarter" idx="12"/>
          </p:nvPr>
        </p:nvSpPr>
        <p:spPr/>
        <p:txBody>
          <a:bodyPr/>
          <a:lstStyle/>
          <a:p>
            <a:fld id="{8C592886-E571-45D5-8B56-343DC94F8FA6}" type="slidenum">
              <a:rPr kumimoji="0" lang="en-US" smtClean="0"/>
              <a:pPr/>
              <a:t>‹#›</a:t>
            </a:fld>
            <a:endParaRPr kumimoji="0"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EA3DDD-36C6-7F40-8A87-E77B1ECBAFA1}" type="datetime1">
              <a:rPr lang="en-US" smtClean="0"/>
              <a:t>3/2/15</a:t>
            </a:fld>
            <a:endParaRPr lang="en-US"/>
          </a:p>
        </p:txBody>
      </p:sp>
      <p:sp>
        <p:nvSpPr>
          <p:cNvPr id="5" name="Footer Placeholder 4"/>
          <p:cNvSpPr>
            <a:spLocks noGrp="1"/>
          </p:cNvSpPr>
          <p:nvPr>
            <p:ph type="ftr" sz="quarter" idx="11"/>
          </p:nvPr>
        </p:nvSpPr>
        <p:spPr/>
        <p:txBody>
          <a:bodyPr/>
          <a:lstStyle/>
          <a:p>
            <a:r>
              <a:rPr kumimoji="0" lang="en-US" smtClean="0"/>
              <a:t>presented by Janet Gross, PhD</a:t>
            </a:r>
            <a:endParaRPr kumimoji="0" lang="en-US"/>
          </a:p>
        </p:txBody>
      </p:sp>
      <p:sp>
        <p:nvSpPr>
          <p:cNvPr id="6" name="Slide Number Placeholder 5"/>
          <p:cNvSpPr>
            <a:spLocks noGrp="1"/>
          </p:cNvSpPr>
          <p:nvPr>
            <p:ph type="sldNum" sz="quarter" idx="12"/>
          </p:nvPr>
        </p:nvSpPr>
        <p:spPr/>
        <p:txBody>
          <a:bodyPr/>
          <a:lstStyle/>
          <a:p>
            <a:fld id="{8C592886-E571-45D5-8B56-343DC94F8FA6}" type="slidenum">
              <a:rPr kumimoji="0" lang="en-US" smtClean="0"/>
              <a:pPr/>
              <a:t>‹#›</a:t>
            </a:fld>
            <a:endParaRPr kumimoji="0"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E1B76A86-573F-4749-BAED-4F9C8E0DC1AC}" type="datetime1">
              <a:rPr lang="en-US" smtClean="0">
                <a:solidFill>
                  <a:srgbClr val="464653"/>
                </a:solidFill>
              </a:rPr>
              <a:t>3/2/15</a:t>
            </a:fld>
            <a:endParaRPr lang="en-US" dirty="0">
              <a:solidFill>
                <a:srgbClr val="464653"/>
              </a:solidFill>
            </a:endParaRPr>
          </a:p>
        </p:txBody>
      </p:sp>
      <p:sp>
        <p:nvSpPr>
          <p:cNvPr id="5" name="Footer Placeholder 4"/>
          <p:cNvSpPr>
            <a:spLocks noGrp="1"/>
          </p:cNvSpPr>
          <p:nvPr>
            <p:ph type="ftr" sz="quarter" idx="11"/>
          </p:nvPr>
        </p:nvSpPr>
        <p:spPr/>
        <p:txBody>
          <a:bodyPr/>
          <a:lstStyle>
            <a:lvl1pPr>
              <a:defRPr/>
            </a:lvl1pPr>
          </a:lstStyle>
          <a:p>
            <a:r>
              <a:rPr lang="en-US" smtClean="0">
                <a:solidFill>
                  <a:srgbClr val="464653"/>
                </a:solidFill>
              </a:rPr>
              <a:t>presented by Janet Gross, PhD</a:t>
            </a:r>
            <a:endParaRPr lang="en-US" dirty="0">
              <a:solidFill>
                <a:srgbClr val="464653"/>
              </a:solidFill>
            </a:endParaRPr>
          </a:p>
        </p:txBody>
      </p:sp>
      <p:sp>
        <p:nvSpPr>
          <p:cNvPr id="6" name="Slide Number Placeholder 5"/>
          <p:cNvSpPr>
            <a:spLocks noGrp="1"/>
          </p:cNvSpPr>
          <p:nvPr>
            <p:ph type="sldNum" sz="quarter" idx="12"/>
          </p:nvPr>
        </p:nvSpPr>
        <p:spPr/>
        <p:txBody>
          <a:bodyPr/>
          <a:lstStyle>
            <a:lvl1pPr>
              <a:defRPr smtClean="0"/>
            </a:lvl1pPr>
          </a:lstStyle>
          <a:p>
            <a:fld id="{730F0803-82CF-A747-A76D-473637098661}" type="slidenum">
              <a:rPr lang="en-US" smtClean="0">
                <a:solidFill>
                  <a:srgbClr val="464653"/>
                </a:solidFill>
              </a:rPr>
              <a:pPr/>
              <a:t>‹#›</a:t>
            </a:fld>
            <a:endParaRPr lang="en-US" dirty="0">
              <a:solidFill>
                <a:srgbClr val="8693AB"/>
              </a:solidFill>
            </a:endParaRPr>
          </a:p>
        </p:txBody>
      </p:sp>
    </p:spTree>
    <p:extLst>
      <p:ext uri="{BB962C8B-B14F-4D97-AF65-F5344CB8AC3E}">
        <p14:creationId xmlns:p14="http://schemas.microsoft.com/office/powerpoint/2010/main" val="4880522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A74410E-4ACB-E946-A76B-383DB0EEB7EC}" type="datetime1">
              <a:rPr lang="en-US" smtClean="0">
                <a:solidFill>
                  <a:srgbClr val="464653"/>
                </a:solidFill>
              </a:rPr>
              <a:t>3/2/15</a:t>
            </a:fld>
            <a:endParaRPr lang="en-US" dirty="0">
              <a:solidFill>
                <a:srgbClr val="464653"/>
              </a:solidFill>
            </a:endParaRPr>
          </a:p>
        </p:txBody>
      </p:sp>
      <p:sp>
        <p:nvSpPr>
          <p:cNvPr id="5" name="Footer Placeholder 4"/>
          <p:cNvSpPr>
            <a:spLocks noGrp="1"/>
          </p:cNvSpPr>
          <p:nvPr>
            <p:ph type="ftr" sz="quarter" idx="11"/>
          </p:nvPr>
        </p:nvSpPr>
        <p:spPr/>
        <p:txBody>
          <a:bodyPr/>
          <a:lstStyle>
            <a:lvl1pPr>
              <a:defRPr/>
            </a:lvl1pPr>
          </a:lstStyle>
          <a:p>
            <a:r>
              <a:rPr lang="en-US" smtClean="0">
                <a:solidFill>
                  <a:srgbClr val="464653"/>
                </a:solidFill>
              </a:rPr>
              <a:t>presented by Janet Gross, PhD</a:t>
            </a:r>
            <a:endParaRPr lang="en-US" dirty="0">
              <a:solidFill>
                <a:srgbClr val="464653"/>
              </a:solidFill>
            </a:endParaRPr>
          </a:p>
        </p:txBody>
      </p:sp>
      <p:sp>
        <p:nvSpPr>
          <p:cNvPr id="6" name="Slide Number Placeholder 5"/>
          <p:cNvSpPr>
            <a:spLocks noGrp="1"/>
          </p:cNvSpPr>
          <p:nvPr>
            <p:ph type="sldNum" sz="quarter" idx="12"/>
          </p:nvPr>
        </p:nvSpPr>
        <p:spPr/>
        <p:txBody>
          <a:bodyPr/>
          <a:lstStyle>
            <a:lvl1pPr>
              <a:defRPr smtClean="0"/>
            </a:lvl1pPr>
          </a:lstStyle>
          <a:p>
            <a:fld id="{E65AC686-8A8E-F144-BAA9-C5F24441E230}" type="slidenum">
              <a:rPr lang="en-US" smtClean="0">
                <a:solidFill>
                  <a:srgbClr val="464653"/>
                </a:solidFill>
              </a:rPr>
              <a:pPr/>
              <a:t>‹#›</a:t>
            </a:fld>
            <a:endParaRPr lang="en-US" dirty="0">
              <a:solidFill>
                <a:srgbClr val="464653"/>
              </a:solidFill>
            </a:endParaRPr>
          </a:p>
        </p:txBody>
      </p:sp>
    </p:spTree>
    <p:extLst>
      <p:ext uri="{BB962C8B-B14F-4D97-AF65-F5344CB8AC3E}">
        <p14:creationId xmlns:p14="http://schemas.microsoft.com/office/powerpoint/2010/main" val="2684711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B126EE4-33CE-0145-8DDC-54CB9EAB6B08}" type="datetime1">
              <a:rPr lang="en-US" smtClean="0">
                <a:solidFill>
                  <a:srgbClr val="464653"/>
                </a:solidFill>
              </a:rPr>
              <a:t>3/2/15</a:t>
            </a:fld>
            <a:endParaRPr lang="en-US" dirty="0">
              <a:solidFill>
                <a:srgbClr val="464653"/>
              </a:solidFill>
            </a:endParaRPr>
          </a:p>
        </p:txBody>
      </p:sp>
      <p:sp>
        <p:nvSpPr>
          <p:cNvPr id="5" name="Footer Placeholder 4"/>
          <p:cNvSpPr>
            <a:spLocks noGrp="1"/>
          </p:cNvSpPr>
          <p:nvPr>
            <p:ph type="ftr" sz="quarter" idx="11"/>
          </p:nvPr>
        </p:nvSpPr>
        <p:spPr/>
        <p:txBody>
          <a:bodyPr/>
          <a:lstStyle>
            <a:lvl1pPr>
              <a:defRPr/>
            </a:lvl1pPr>
          </a:lstStyle>
          <a:p>
            <a:r>
              <a:rPr lang="en-US" smtClean="0">
                <a:solidFill>
                  <a:srgbClr val="464653"/>
                </a:solidFill>
              </a:rPr>
              <a:t>presented by Janet Gross, PhD</a:t>
            </a:r>
            <a:endParaRPr lang="en-US" dirty="0">
              <a:solidFill>
                <a:srgbClr val="464653"/>
              </a:solidFill>
            </a:endParaRPr>
          </a:p>
        </p:txBody>
      </p:sp>
      <p:sp>
        <p:nvSpPr>
          <p:cNvPr id="6" name="Slide Number Placeholder 5"/>
          <p:cNvSpPr>
            <a:spLocks noGrp="1"/>
          </p:cNvSpPr>
          <p:nvPr>
            <p:ph type="sldNum" sz="quarter" idx="12"/>
          </p:nvPr>
        </p:nvSpPr>
        <p:spPr/>
        <p:txBody>
          <a:bodyPr/>
          <a:lstStyle>
            <a:lvl1pPr>
              <a:defRPr smtClean="0"/>
            </a:lvl1pPr>
          </a:lstStyle>
          <a:p>
            <a:fld id="{75E7FF5D-68D2-174B-9DDF-C2EF250725EA}" type="slidenum">
              <a:rPr lang="en-US" smtClean="0">
                <a:solidFill>
                  <a:srgbClr val="464653"/>
                </a:solidFill>
              </a:rPr>
              <a:pPr/>
              <a:t>‹#›</a:t>
            </a:fld>
            <a:endParaRPr lang="en-US" dirty="0">
              <a:solidFill>
                <a:srgbClr val="464653"/>
              </a:solidFill>
            </a:endParaRPr>
          </a:p>
        </p:txBody>
      </p:sp>
    </p:spTree>
    <p:extLst>
      <p:ext uri="{BB962C8B-B14F-4D97-AF65-F5344CB8AC3E}">
        <p14:creationId xmlns:p14="http://schemas.microsoft.com/office/powerpoint/2010/main" val="824959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65A135A1-3265-7645-A058-C4E1DB9B4FA2}" type="datetime1">
              <a:rPr lang="en-US" smtClean="0">
                <a:solidFill>
                  <a:srgbClr val="464653"/>
                </a:solidFill>
              </a:rPr>
              <a:t>3/2/15</a:t>
            </a:fld>
            <a:endParaRPr lang="en-US" dirty="0">
              <a:solidFill>
                <a:srgbClr val="464653"/>
              </a:solidFill>
            </a:endParaRPr>
          </a:p>
        </p:txBody>
      </p:sp>
      <p:sp>
        <p:nvSpPr>
          <p:cNvPr id="6" name="Footer Placeholder 5"/>
          <p:cNvSpPr>
            <a:spLocks noGrp="1"/>
          </p:cNvSpPr>
          <p:nvPr>
            <p:ph type="ftr" sz="quarter" idx="11"/>
          </p:nvPr>
        </p:nvSpPr>
        <p:spPr/>
        <p:txBody>
          <a:bodyPr/>
          <a:lstStyle>
            <a:lvl1pPr>
              <a:defRPr/>
            </a:lvl1pPr>
          </a:lstStyle>
          <a:p>
            <a:r>
              <a:rPr lang="en-US" smtClean="0">
                <a:solidFill>
                  <a:srgbClr val="464653"/>
                </a:solidFill>
              </a:rPr>
              <a:t>presented by Janet Gross, PhD</a:t>
            </a:r>
            <a:endParaRPr lang="en-US" dirty="0">
              <a:solidFill>
                <a:srgbClr val="464653"/>
              </a:solidFill>
            </a:endParaRPr>
          </a:p>
        </p:txBody>
      </p:sp>
      <p:sp>
        <p:nvSpPr>
          <p:cNvPr id="7" name="Slide Number Placeholder 6"/>
          <p:cNvSpPr>
            <a:spLocks noGrp="1"/>
          </p:cNvSpPr>
          <p:nvPr>
            <p:ph type="sldNum" sz="quarter" idx="12"/>
          </p:nvPr>
        </p:nvSpPr>
        <p:spPr/>
        <p:txBody>
          <a:bodyPr/>
          <a:lstStyle>
            <a:lvl1pPr>
              <a:defRPr smtClean="0"/>
            </a:lvl1pPr>
          </a:lstStyle>
          <a:p>
            <a:fld id="{3E88172C-EC5C-A64F-A504-137CDD7028AF}" type="slidenum">
              <a:rPr lang="en-US" smtClean="0">
                <a:solidFill>
                  <a:srgbClr val="464653"/>
                </a:solidFill>
              </a:rPr>
              <a:pPr/>
              <a:t>‹#›</a:t>
            </a:fld>
            <a:endParaRPr lang="en-US" dirty="0">
              <a:solidFill>
                <a:srgbClr val="464653"/>
              </a:solidFill>
            </a:endParaRPr>
          </a:p>
        </p:txBody>
      </p:sp>
    </p:spTree>
    <p:extLst>
      <p:ext uri="{BB962C8B-B14F-4D97-AF65-F5344CB8AC3E}">
        <p14:creationId xmlns:p14="http://schemas.microsoft.com/office/powerpoint/2010/main" val="37967203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7AD1F7E9-4C64-354D-96A4-5B1B6DF79009}" type="datetime1">
              <a:rPr lang="en-US" smtClean="0">
                <a:solidFill>
                  <a:srgbClr val="464653"/>
                </a:solidFill>
              </a:rPr>
              <a:t>3/2/15</a:t>
            </a:fld>
            <a:endParaRPr lang="en-US" dirty="0">
              <a:solidFill>
                <a:srgbClr val="464653"/>
              </a:solidFill>
            </a:endParaRPr>
          </a:p>
        </p:txBody>
      </p:sp>
      <p:sp>
        <p:nvSpPr>
          <p:cNvPr id="8" name="Footer Placeholder 7"/>
          <p:cNvSpPr>
            <a:spLocks noGrp="1"/>
          </p:cNvSpPr>
          <p:nvPr>
            <p:ph type="ftr" sz="quarter" idx="11"/>
          </p:nvPr>
        </p:nvSpPr>
        <p:spPr/>
        <p:txBody>
          <a:bodyPr/>
          <a:lstStyle>
            <a:lvl1pPr>
              <a:defRPr/>
            </a:lvl1pPr>
          </a:lstStyle>
          <a:p>
            <a:r>
              <a:rPr lang="en-US" smtClean="0">
                <a:solidFill>
                  <a:srgbClr val="464653"/>
                </a:solidFill>
              </a:rPr>
              <a:t>presented by Janet Gross, PhD</a:t>
            </a:r>
            <a:endParaRPr lang="en-US" dirty="0">
              <a:solidFill>
                <a:srgbClr val="464653"/>
              </a:solidFill>
            </a:endParaRPr>
          </a:p>
        </p:txBody>
      </p:sp>
      <p:sp>
        <p:nvSpPr>
          <p:cNvPr id="9" name="Slide Number Placeholder 8"/>
          <p:cNvSpPr>
            <a:spLocks noGrp="1"/>
          </p:cNvSpPr>
          <p:nvPr>
            <p:ph type="sldNum" sz="quarter" idx="12"/>
          </p:nvPr>
        </p:nvSpPr>
        <p:spPr/>
        <p:txBody>
          <a:bodyPr/>
          <a:lstStyle>
            <a:lvl1pPr>
              <a:defRPr smtClean="0"/>
            </a:lvl1pPr>
          </a:lstStyle>
          <a:p>
            <a:fld id="{75E7FF5D-68D2-174B-9DDF-C2EF250725EA}" type="slidenum">
              <a:rPr lang="en-US" smtClean="0">
                <a:solidFill>
                  <a:srgbClr val="464653"/>
                </a:solidFill>
              </a:rPr>
              <a:pPr/>
              <a:t>‹#›</a:t>
            </a:fld>
            <a:endParaRPr lang="en-US" dirty="0">
              <a:solidFill>
                <a:srgbClr val="464653"/>
              </a:solidFill>
            </a:endParaRPr>
          </a:p>
        </p:txBody>
      </p:sp>
    </p:spTree>
    <p:extLst>
      <p:ext uri="{BB962C8B-B14F-4D97-AF65-F5344CB8AC3E}">
        <p14:creationId xmlns:p14="http://schemas.microsoft.com/office/powerpoint/2010/main" val="9927415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CE147AB5-9D6E-2540-9873-825BD4261C04}" type="datetime1">
              <a:rPr lang="en-US" smtClean="0">
                <a:solidFill>
                  <a:srgbClr val="464653"/>
                </a:solidFill>
              </a:rPr>
              <a:t>3/2/15</a:t>
            </a:fld>
            <a:endParaRPr lang="en-US" dirty="0">
              <a:solidFill>
                <a:srgbClr val="464653"/>
              </a:solidFill>
            </a:endParaRPr>
          </a:p>
        </p:txBody>
      </p:sp>
      <p:sp>
        <p:nvSpPr>
          <p:cNvPr id="4" name="Footer Placeholder 3"/>
          <p:cNvSpPr>
            <a:spLocks noGrp="1"/>
          </p:cNvSpPr>
          <p:nvPr>
            <p:ph type="ftr" sz="quarter" idx="11"/>
          </p:nvPr>
        </p:nvSpPr>
        <p:spPr/>
        <p:txBody>
          <a:bodyPr/>
          <a:lstStyle>
            <a:lvl1pPr>
              <a:defRPr/>
            </a:lvl1pPr>
          </a:lstStyle>
          <a:p>
            <a:r>
              <a:rPr lang="en-US" smtClean="0">
                <a:solidFill>
                  <a:srgbClr val="464653"/>
                </a:solidFill>
              </a:rPr>
              <a:t>presented by Janet Gross, PhD</a:t>
            </a:r>
            <a:endParaRPr lang="en-US" dirty="0">
              <a:solidFill>
                <a:srgbClr val="464653"/>
              </a:solidFill>
            </a:endParaRPr>
          </a:p>
        </p:txBody>
      </p:sp>
      <p:sp>
        <p:nvSpPr>
          <p:cNvPr id="5" name="Slide Number Placeholder 4"/>
          <p:cNvSpPr>
            <a:spLocks noGrp="1"/>
          </p:cNvSpPr>
          <p:nvPr>
            <p:ph type="sldNum" sz="quarter" idx="12"/>
          </p:nvPr>
        </p:nvSpPr>
        <p:spPr/>
        <p:txBody>
          <a:bodyPr/>
          <a:lstStyle>
            <a:lvl1pPr>
              <a:defRPr smtClean="0"/>
            </a:lvl1pPr>
          </a:lstStyle>
          <a:p>
            <a:fld id="{340F8E9E-E55C-CF40-BE35-BA29D617BCA7}" type="slidenum">
              <a:rPr lang="en-US" smtClean="0">
                <a:solidFill>
                  <a:srgbClr val="464653"/>
                </a:solidFill>
              </a:rPr>
              <a:pPr/>
              <a:t>‹#›</a:t>
            </a:fld>
            <a:endParaRPr lang="en-US" dirty="0">
              <a:solidFill>
                <a:srgbClr val="464653"/>
              </a:solidFill>
            </a:endParaRPr>
          </a:p>
        </p:txBody>
      </p:sp>
    </p:spTree>
    <p:extLst>
      <p:ext uri="{BB962C8B-B14F-4D97-AF65-F5344CB8AC3E}">
        <p14:creationId xmlns:p14="http://schemas.microsoft.com/office/powerpoint/2010/main" val="3524574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E3130F4-069E-3046-8B29-46F589816314}" type="datetime1">
              <a:rPr lang="en-US" smtClean="0"/>
              <a:t>3/2/15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presented by Janet Gross, PhD</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9279E9EF-241E-1B4C-BA8E-8C2680E7D216}" type="slidenum">
              <a:rPr lang="en-US" smtClean="0"/>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C010FD1-1F19-614B-AB3A-53ACEA61783C}" type="datetime1">
              <a:rPr lang="en-US" smtClean="0">
                <a:solidFill>
                  <a:srgbClr val="464653"/>
                </a:solidFill>
              </a:rPr>
              <a:t>3/2/15</a:t>
            </a:fld>
            <a:endParaRPr lang="en-US" dirty="0">
              <a:solidFill>
                <a:srgbClr val="464653"/>
              </a:solidFill>
            </a:endParaRPr>
          </a:p>
        </p:txBody>
      </p:sp>
      <p:sp>
        <p:nvSpPr>
          <p:cNvPr id="3" name="Footer Placeholder 2"/>
          <p:cNvSpPr>
            <a:spLocks noGrp="1"/>
          </p:cNvSpPr>
          <p:nvPr>
            <p:ph type="ftr" sz="quarter" idx="11"/>
          </p:nvPr>
        </p:nvSpPr>
        <p:spPr/>
        <p:txBody>
          <a:bodyPr/>
          <a:lstStyle>
            <a:lvl1pPr>
              <a:defRPr/>
            </a:lvl1pPr>
          </a:lstStyle>
          <a:p>
            <a:r>
              <a:rPr lang="en-US" smtClean="0">
                <a:solidFill>
                  <a:srgbClr val="464653"/>
                </a:solidFill>
              </a:rPr>
              <a:t>presented by Janet Gross, PhD</a:t>
            </a:r>
            <a:endParaRPr lang="en-US" dirty="0">
              <a:solidFill>
                <a:srgbClr val="464653"/>
              </a:solidFill>
            </a:endParaRPr>
          </a:p>
        </p:txBody>
      </p:sp>
      <p:sp>
        <p:nvSpPr>
          <p:cNvPr id="4" name="Slide Number Placeholder 3"/>
          <p:cNvSpPr>
            <a:spLocks noGrp="1"/>
          </p:cNvSpPr>
          <p:nvPr>
            <p:ph type="sldNum" sz="quarter" idx="12"/>
          </p:nvPr>
        </p:nvSpPr>
        <p:spPr/>
        <p:txBody>
          <a:bodyPr/>
          <a:lstStyle>
            <a:lvl1pPr>
              <a:defRPr smtClean="0"/>
            </a:lvl1pPr>
          </a:lstStyle>
          <a:p>
            <a:fld id="{CBCE2DF6-B847-9642-8360-0076D3711327}" type="slidenum">
              <a:rPr lang="en-US" smtClean="0">
                <a:solidFill>
                  <a:srgbClr val="464653"/>
                </a:solidFill>
              </a:rPr>
              <a:pPr/>
              <a:t>‹#›</a:t>
            </a:fld>
            <a:endParaRPr lang="en-US" dirty="0">
              <a:solidFill>
                <a:srgbClr val="464653"/>
              </a:solidFill>
            </a:endParaRPr>
          </a:p>
        </p:txBody>
      </p:sp>
    </p:spTree>
    <p:extLst>
      <p:ext uri="{BB962C8B-B14F-4D97-AF65-F5344CB8AC3E}">
        <p14:creationId xmlns:p14="http://schemas.microsoft.com/office/powerpoint/2010/main" val="38245558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4D68FB7-E244-6546-AEC5-D198904DF6DE}" type="datetime1">
              <a:rPr lang="en-US" smtClean="0">
                <a:solidFill>
                  <a:srgbClr val="464653"/>
                </a:solidFill>
              </a:rPr>
              <a:t>3/2/15</a:t>
            </a:fld>
            <a:endParaRPr lang="en-US" dirty="0">
              <a:solidFill>
                <a:srgbClr val="464653"/>
              </a:solidFill>
            </a:endParaRPr>
          </a:p>
        </p:txBody>
      </p:sp>
      <p:sp>
        <p:nvSpPr>
          <p:cNvPr id="6" name="Footer Placeholder 5"/>
          <p:cNvSpPr>
            <a:spLocks noGrp="1"/>
          </p:cNvSpPr>
          <p:nvPr>
            <p:ph type="ftr" sz="quarter" idx="11"/>
          </p:nvPr>
        </p:nvSpPr>
        <p:spPr/>
        <p:txBody>
          <a:bodyPr/>
          <a:lstStyle>
            <a:lvl1pPr>
              <a:defRPr/>
            </a:lvl1pPr>
          </a:lstStyle>
          <a:p>
            <a:r>
              <a:rPr lang="en-US" smtClean="0">
                <a:solidFill>
                  <a:srgbClr val="464653"/>
                </a:solidFill>
              </a:rPr>
              <a:t>presented by Janet Gross, PhD</a:t>
            </a:r>
            <a:endParaRPr lang="en-US" dirty="0">
              <a:solidFill>
                <a:srgbClr val="464653"/>
              </a:solidFill>
            </a:endParaRPr>
          </a:p>
        </p:txBody>
      </p:sp>
      <p:sp>
        <p:nvSpPr>
          <p:cNvPr id="7" name="Slide Number Placeholder 6"/>
          <p:cNvSpPr>
            <a:spLocks noGrp="1"/>
          </p:cNvSpPr>
          <p:nvPr>
            <p:ph type="sldNum" sz="quarter" idx="12"/>
          </p:nvPr>
        </p:nvSpPr>
        <p:spPr/>
        <p:txBody>
          <a:bodyPr/>
          <a:lstStyle>
            <a:lvl1pPr>
              <a:defRPr smtClean="0"/>
            </a:lvl1pPr>
          </a:lstStyle>
          <a:p>
            <a:fld id="{75E7FF5D-68D2-174B-9DDF-C2EF250725EA}" type="slidenum">
              <a:rPr lang="en-US" smtClean="0">
                <a:solidFill>
                  <a:srgbClr val="464653"/>
                </a:solidFill>
              </a:rPr>
              <a:pPr/>
              <a:t>‹#›</a:t>
            </a:fld>
            <a:endParaRPr lang="en-US" dirty="0">
              <a:solidFill>
                <a:srgbClr val="464653"/>
              </a:solidFill>
            </a:endParaRPr>
          </a:p>
        </p:txBody>
      </p:sp>
    </p:spTree>
    <p:extLst>
      <p:ext uri="{BB962C8B-B14F-4D97-AF65-F5344CB8AC3E}">
        <p14:creationId xmlns:p14="http://schemas.microsoft.com/office/powerpoint/2010/main" val="931078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E0A09D7-DD08-B24A-BF5D-F1688DE65E7D}" type="datetime1">
              <a:rPr lang="en-US" smtClean="0">
                <a:solidFill>
                  <a:srgbClr val="464653"/>
                </a:solidFill>
              </a:rPr>
              <a:t>3/2/15</a:t>
            </a:fld>
            <a:endParaRPr lang="en-US" dirty="0">
              <a:solidFill>
                <a:srgbClr val="464653"/>
              </a:solidFill>
            </a:endParaRPr>
          </a:p>
        </p:txBody>
      </p:sp>
      <p:sp>
        <p:nvSpPr>
          <p:cNvPr id="6" name="Footer Placeholder 5"/>
          <p:cNvSpPr>
            <a:spLocks noGrp="1"/>
          </p:cNvSpPr>
          <p:nvPr>
            <p:ph type="ftr" sz="quarter" idx="11"/>
          </p:nvPr>
        </p:nvSpPr>
        <p:spPr/>
        <p:txBody>
          <a:bodyPr/>
          <a:lstStyle>
            <a:lvl1pPr>
              <a:defRPr/>
            </a:lvl1pPr>
          </a:lstStyle>
          <a:p>
            <a:r>
              <a:rPr lang="en-US" smtClean="0">
                <a:solidFill>
                  <a:srgbClr val="464653"/>
                </a:solidFill>
              </a:rPr>
              <a:t>presented by Janet Gross, PhD</a:t>
            </a:r>
            <a:endParaRPr lang="en-US" dirty="0">
              <a:solidFill>
                <a:srgbClr val="464653"/>
              </a:solidFill>
            </a:endParaRPr>
          </a:p>
        </p:txBody>
      </p:sp>
      <p:sp>
        <p:nvSpPr>
          <p:cNvPr id="7" name="Slide Number Placeholder 6"/>
          <p:cNvSpPr>
            <a:spLocks noGrp="1"/>
          </p:cNvSpPr>
          <p:nvPr>
            <p:ph type="sldNum" sz="quarter" idx="12"/>
          </p:nvPr>
        </p:nvSpPr>
        <p:spPr/>
        <p:txBody>
          <a:bodyPr/>
          <a:lstStyle>
            <a:lvl1pPr>
              <a:defRPr smtClean="0"/>
            </a:lvl1pPr>
          </a:lstStyle>
          <a:p>
            <a:fld id="{75E7FF5D-68D2-174B-9DDF-C2EF250725EA}" type="slidenum">
              <a:rPr lang="en-US" smtClean="0">
                <a:solidFill>
                  <a:srgbClr val="464653"/>
                </a:solidFill>
              </a:rPr>
              <a:pPr/>
              <a:t>‹#›</a:t>
            </a:fld>
            <a:endParaRPr lang="en-US" dirty="0">
              <a:solidFill>
                <a:srgbClr val="464653"/>
              </a:solidFill>
            </a:endParaRPr>
          </a:p>
        </p:txBody>
      </p:sp>
    </p:spTree>
    <p:extLst>
      <p:ext uri="{BB962C8B-B14F-4D97-AF65-F5344CB8AC3E}">
        <p14:creationId xmlns:p14="http://schemas.microsoft.com/office/powerpoint/2010/main" val="40799027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C83540B-88C6-9347-A167-3042DE5DC2DC}" type="datetime1">
              <a:rPr lang="en-US" smtClean="0">
                <a:solidFill>
                  <a:srgbClr val="464653"/>
                </a:solidFill>
              </a:rPr>
              <a:t>3/2/15</a:t>
            </a:fld>
            <a:endParaRPr lang="en-US" dirty="0">
              <a:solidFill>
                <a:srgbClr val="464653"/>
              </a:solidFill>
            </a:endParaRPr>
          </a:p>
        </p:txBody>
      </p:sp>
      <p:sp>
        <p:nvSpPr>
          <p:cNvPr id="5" name="Footer Placeholder 4"/>
          <p:cNvSpPr>
            <a:spLocks noGrp="1"/>
          </p:cNvSpPr>
          <p:nvPr>
            <p:ph type="ftr" sz="quarter" idx="11"/>
          </p:nvPr>
        </p:nvSpPr>
        <p:spPr/>
        <p:txBody>
          <a:bodyPr/>
          <a:lstStyle>
            <a:lvl1pPr>
              <a:defRPr/>
            </a:lvl1pPr>
          </a:lstStyle>
          <a:p>
            <a:r>
              <a:rPr lang="en-US" smtClean="0">
                <a:solidFill>
                  <a:srgbClr val="464653"/>
                </a:solidFill>
              </a:rPr>
              <a:t>presented by Janet Gross, PhD</a:t>
            </a:r>
            <a:endParaRPr lang="en-US" dirty="0">
              <a:solidFill>
                <a:srgbClr val="464653"/>
              </a:solidFill>
            </a:endParaRPr>
          </a:p>
        </p:txBody>
      </p:sp>
      <p:sp>
        <p:nvSpPr>
          <p:cNvPr id="6" name="Slide Number Placeholder 5"/>
          <p:cNvSpPr>
            <a:spLocks noGrp="1"/>
          </p:cNvSpPr>
          <p:nvPr>
            <p:ph type="sldNum" sz="quarter" idx="12"/>
          </p:nvPr>
        </p:nvSpPr>
        <p:spPr/>
        <p:txBody>
          <a:bodyPr/>
          <a:lstStyle>
            <a:lvl1pPr>
              <a:defRPr smtClean="0"/>
            </a:lvl1pPr>
          </a:lstStyle>
          <a:p>
            <a:fld id="{75E7FF5D-68D2-174B-9DDF-C2EF250725EA}" type="slidenum">
              <a:rPr lang="en-US" smtClean="0">
                <a:solidFill>
                  <a:srgbClr val="464653"/>
                </a:solidFill>
              </a:rPr>
              <a:pPr/>
              <a:t>‹#›</a:t>
            </a:fld>
            <a:endParaRPr lang="en-US" dirty="0">
              <a:solidFill>
                <a:srgbClr val="464653"/>
              </a:solidFill>
            </a:endParaRPr>
          </a:p>
        </p:txBody>
      </p:sp>
    </p:spTree>
    <p:extLst>
      <p:ext uri="{BB962C8B-B14F-4D97-AF65-F5344CB8AC3E}">
        <p14:creationId xmlns:p14="http://schemas.microsoft.com/office/powerpoint/2010/main" val="2102562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CC46ED9-2458-D949-92DC-29364467AF42}" type="datetime1">
              <a:rPr lang="en-US" smtClean="0">
                <a:solidFill>
                  <a:srgbClr val="464653"/>
                </a:solidFill>
              </a:rPr>
              <a:t>3/2/15</a:t>
            </a:fld>
            <a:endParaRPr lang="en-US" dirty="0">
              <a:solidFill>
                <a:srgbClr val="464653"/>
              </a:solidFill>
            </a:endParaRPr>
          </a:p>
        </p:txBody>
      </p:sp>
      <p:sp>
        <p:nvSpPr>
          <p:cNvPr id="5" name="Footer Placeholder 4"/>
          <p:cNvSpPr>
            <a:spLocks noGrp="1"/>
          </p:cNvSpPr>
          <p:nvPr>
            <p:ph type="ftr" sz="quarter" idx="11"/>
          </p:nvPr>
        </p:nvSpPr>
        <p:spPr/>
        <p:txBody>
          <a:bodyPr/>
          <a:lstStyle>
            <a:lvl1pPr>
              <a:defRPr/>
            </a:lvl1pPr>
          </a:lstStyle>
          <a:p>
            <a:r>
              <a:rPr lang="en-US" smtClean="0">
                <a:solidFill>
                  <a:srgbClr val="464653"/>
                </a:solidFill>
              </a:rPr>
              <a:t>presented by Janet Gross, PhD</a:t>
            </a:r>
            <a:endParaRPr lang="en-US" dirty="0">
              <a:solidFill>
                <a:srgbClr val="464653"/>
              </a:solidFill>
            </a:endParaRPr>
          </a:p>
        </p:txBody>
      </p:sp>
      <p:sp>
        <p:nvSpPr>
          <p:cNvPr id="6" name="Slide Number Placeholder 5"/>
          <p:cNvSpPr>
            <a:spLocks noGrp="1"/>
          </p:cNvSpPr>
          <p:nvPr>
            <p:ph type="sldNum" sz="quarter" idx="12"/>
          </p:nvPr>
        </p:nvSpPr>
        <p:spPr/>
        <p:txBody>
          <a:bodyPr/>
          <a:lstStyle>
            <a:lvl1pPr>
              <a:defRPr smtClean="0"/>
            </a:lvl1pPr>
          </a:lstStyle>
          <a:p>
            <a:fld id="{75E7FF5D-68D2-174B-9DDF-C2EF250725EA}" type="slidenum">
              <a:rPr lang="en-US" smtClean="0">
                <a:solidFill>
                  <a:srgbClr val="464653"/>
                </a:solidFill>
              </a:rPr>
              <a:pPr/>
              <a:t>‹#›</a:t>
            </a:fld>
            <a:endParaRPr lang="en-US" dirty="0">
              <a:solidFill>
                <a:srgbClr val="464653"/>
              </a:solidFill>
            </a:endParaRPr>
          </a:p>
        </p:txBody>
      </p:sp>
    </p:spTree>
    <p:extLst>
      <p:ext uri="{BB962C8B-B14F-4D97-AF65-F5344CB8AC3E}">
        <p14:creationId xmlns:p14="http://schemas.microsoft.com/office/powerpoint/2010/main" val="32649859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r>
              <a:rPr lang="en-US" smtClean="0"/>
              <a:t>Click icon to add chart</a:t>
            </a:r>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pPr>
              <a:defRPr/>
            </a:pPr>
            <a:fld id="{51FA64F2-BF43-8840-97BB-DE338A25140B}" type="datetime1">
              <a:rPr lang="en-US" smtClean="0"/>
              <a:t>3/2/15</a:t>
            </a:fld>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r>
              <a:rPr lang="en-US" smtClean="0"/>
              <a:t>presented by Janet Gross, PhD</a:t>
            </a:r>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smtClean="0"/>
            </a:lvl1pPr>
          </a:lstStyle>
          <a:p>
            <a:pPr>
              <a:defRPr/>
            </a:pPr>
            <a:fld id="{DD485E6B-AC26-6F4B-8BFD-572F2AFBE34C}" type="slidenum">
              <a:rPr lang="en-US" smtClean="0"/>
              <a:pPr>
                <a:defRPr/>
              </a:pPr>
              <a:t>‹#›</a:t>
            </a:fld>
            <a:endParaRPr lang="en-US"/>
          </a:p>
        </p:txBody>
      </p:sp>
    </p:spTree>
    <p:extLst>
      <p:ext uri="{BB962C8B-B14F-4D97-AF65-F5344CB8AC3E}">
        <p14:creationId xmlns:p14="http://schemas.microsoft.com/office/powerpoint/2010/main" val="1518276140"/>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DEF86D4E-7F5D-EB4D-AA81-C753AE184D80}"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5522088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6DE444BC-A23D-E446-9C77-2314CDE5D5F1}"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4616337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9279E9EF-241E-1B4C-BA8E-8C2680E7D216}"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4781365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749B683C-237F-744D-8B02-B605B0807DC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831574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ADD0D5DF-FE6C-1D45-8A5C-730394F2B0A7}" type="datetime1">
              <a:rPr lang="en-US" smtClean="0"/>
              <a:t>3/2/15</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presented by Janet Gross, PhD</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749B683C-237F-744D-8B02-B605B0807DCD}" type="slidenum">
              <a:rPr lang="en-US" smtClean="0"/>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solidFill>
                <a:prstClr val="black"/>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6487CA1C-6670-E14D-8898-85AB42191395}"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6236970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solidFill>
                <a:prstClr val="black"/>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71D05423-C8E6-6848-9393-204BC13EB8F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7852269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prstClr val="black"/>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F4534491-9977-5F44-8C37-26637993AFF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9679558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39F002D8-C345-AF42-972F-A5691C90866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4111359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770FD4BC-F3B2-2542-8FA5-2CFB6F0A227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3419565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5971ED60-65ED-6848-B42A-8E968B894A2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4105169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447D374E-8301-6E4B-8193-EB782392E0E6}"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6557937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r>
              <a:rPr lang="en-US" smtClean="0"/>
              <a:t>Click icon to add chart</a:t>
            </a:r>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248400"/>
            <a:ext cx="1905000" cy="457200"/>
          </a:xfrm>
        </p:spPr>
        <p:txBody>
          <a:bodyPr/>
          <a:lstStyle>
            <a:lvl1pPr>
              <a:defRPr smtClean="0"/>
            </a:lvl1pPr>
          </a:lstStyle>
          <a:p>
            <a:pPr>
              <a:defRPr/>
            </a:pPr>
            <a:fld id="{DD485E6B-AC26-6F4B-8BFD-572F2AFBE34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5661579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p>
            <a:pPr>
              <a:defRPr/>
            </a:pPr>
            <a:fld id="{6DE444BC-A23D-E446-9C77-2314CDE5D5F1}" type="slidenum">
              <a:rPr lang="en-US" smtClean="0">
                <a:solidFill>
                  <a:prstClr val="black"/>
                </a:solidFill>
              </a:rPr>
              <a:pPr>
                <a:defRPr/>
              </a:pPr>
              <a:t>‹#›</a:t>
            </a:fld>
            <a:endParaRPr lang="en-US">
              <a:solidFill>
                <a:prstClr val="black"/>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49393A34-354D-E349-8B5D-08E685E79E74}" type="datetime1">
              <a:rPr lang="en-US" smtClean="0"/>
              <a:t>3/2/15</a:t>
            </a:fld>
            <a:endParaRPr lang="en-US"/>
          </a:p>
        </p:txBody>
      </p:sp>
      <p:sp>
        <p:nvSpPr>
          <p:cNvPr id="8" name="Footer Placeholder 7"/>
          <p:cNvSpPr>
            <a:spLocks noGrp="1"/>
          </p:cNvSpPr>
          <p:nvPr>
            <p:ph type="ftr" sz="quarter" idx="11"/>
          </p:nvPr>
        </p:nvSpPr>
        <p:spPr/>
        <p:txBody>
          <a:bodyPr/>
          <a:lstStyle>
            <a:lvl1pPr>
              <a:defRPr/>
            </a:lvl1pPr>
          </a:lstStyle>
          <a:p>
            <a:pPr>
              <a:defRPr/>
            </a:pPr>
            <a:r>
              <a:rPr lang="en-US" smtClean="0"/>
              <a:t>presented by Janet Gross, PhD</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487CA1C-6670-E14D-8898-85AB42191395}" type="slidenum">
              <a:rPr lang="en-US" smtClean="0"/>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p>
            <a:pPr>
              <a:defRPr/>
            </a:pPr>
            <a:fld id="{9279E9EF-241E-1B4C-BA8E-8C2680E7D216}" type="slidenum">
              <a:rPr lang="en-US" smtClean="0">
                <a:solidFill>
                  <a:prstClr val="black"/>
                </a:solidFill>
              </a:rPr>
              <a:pPr>
                <a:defRPr/>
              </a:pPr>
              <a:t>‹#›</a:t>
            </a:fld>
            <a:endParaRPr lang="en-US">
              <a:solidFill>
                <a:prstClr val="black"/>
              </a:solidFill>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solidFill>
                <a:prstClr val="black"/>
              </a:solidFill>
            </a:endParaRPr>
          </a:p>
        </p:txBody>
      </p:sp>
      <p:sp>
        <p:nvSpPr>
          <p:cNvPr id="6" name="Footer Placeholder 5"/>
          <p:cNvSpPr>
            <a:spLocks noGrp="1"/>
          </p:cNvSpPr>
          <p:nvPr>
            <p:ph type="ftr" sz="quarter" idx="11"/>
          </p:nvPr>
        </p:nvSpPr>
        <p:spPr/>
        <p:txBody>
          <a:bodyPr/>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p>
            <a:pPr>
              <a:defRPr/>
            </a:pPr>
            <a:fld id="{749B683C-237F-744D-8B02-B605B0807DCD}" type="slidenum">
              <a:rPr lang="en-US" smtClean="0">
                <a:solidFill>
                  <a:prstClr val="black"/>
                </a:solidFill>
              </a:rPr>
              <a:pPr>
                <a:defRPr/>
              </a:pPr>
              <a:t>‹#›</a:t>
            </a:fld>
            <a:endParaRPr lang="en-US">
              <a:solidFill>
                <a:prstClr val="black"/>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solidFill>
                <a:prstClr val="black"/>
              </a:solidFill>
            </a:endParaRPr>
          </a:p>
        </p:txBody>
      </p:sp>
      <p:sp>
        <p:nvSpPr>
          <p:cNvPr id="8" name="Footer Placeholder 7"/>
          <p:cNvSpPr>
            <a:spLocks noGrp="1"/>
          </p:cNvSpPr>
          <p:nvPr>
            <p:ph type="ftr" sz="quarter" idx="11"/>
          </p:nvPr>
        </p:nvSpPr>
        <p:spPr/>
        <p:txBody>
          <a:bodyPr/>
          <a:lstStyle/>
          <a:p>
            <a:pPr>
              <a:defRPr/>
            </a:pPr>
            <a:endParaRPr lang="en-US">
              <a:solidFill>
                <a:prstClr val="black"/>
              </a:solidFill>
            </a:endParaRPr>
          </a:p>
        </p:txBody>
      </p:sp>
      <p:sp>
        <p:nvSpPr>
          <p:cNvPr id="9" name="Slide Number Placeholder 8"/>
          <p:cNvSpPr>
            <a:spLocks noGrp="1"/>
          </p:cNvSpPr>
          <p:nvPr>
            <p:ph type="sldNum" sz="quarter" idx="12"/>
          </p:nvPr>
        </p:nvSpPr>
        <p:spPr/>
        <p:txBody>
          <a:bodyPr/>
          <a:lstStyle/>
          <a:p>
            <a:pPr>
              <a:defRPr/>
            </a:pPr>
            <a:fld id="{6487CA1C-6670-E14D-8898-85AB42191395}" type="slidenum">
              <a:rPr lang="en-US" smtClean="0">
                <a:solidFill>
                  <a:prstClr val="black"/>
                </a:solidFill>
              </a:rPr>
              <a:pPr>
                <a:defRPr/>
              </a:pPr>
              <a:t>‹#›</a:t>
            </a:fld>
            <a:endParaRPr lang="en-US">
              <a:solidFill>
                <a:prstClr val="black"/>
              </a:solidFill>
            </a:endParaRP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solidFill>
                <a:prstClr val="black"/>
              </a:solidFill>
            </a:endParaRPr>
          </a:p>
        </p:txBody>
      </p:sp>
      <p:sp>
        <p:nvSpPr>
          <p:cNvPr id="4" name="Footer Placeholder 3"/>
          <p:cNvSpPr>
            <a:spLocks noGrp="1"/>
          </p:cNvSpPr>
          <p:nvPr>
            <p:ph type="ftr" sz="quarter" idx="11"/>
          </p:nvPr>
        </p:nvSpPr>
        <p:spPr/>
        <p:txBody>
          <a:bodyPr/>
          <a:lstStyle/>
          <a:p>
            <a:pPr>
              <a:defRPr/>
            </a:pPr>
            <a:endParaRPr lang="en-US">
              <a:solidFill>
                <a:prstClr val="black"/>
              </a:solidFill>
            </a:endParaRPr>
          </a:p>
        </p:txBody>
      </p:sp>
      <p:sp>
        <p:nvSpPr>
          <p:cNvPr id="5" name="Slide Number Placeholder 4"/>
          <p:cNvSpPr>
            <a:spLocks noGrp="1"/>
          </p:cNvSpPr>
          <p:nvPr>
            <p:ph type="sldNum" sz="quarter" idx="12"/>
          </p:nvPr>
        </p:nvSpPr>
        <p:spPr/>
        <p:txBody>
          <a:bodyPr/>
          <a:lstStyle/>
          <a:p>
            <a:pPr>
              <a:defRPr/>
            </a:pPr>
            <a:fld id="{71D05423-C8E6-6848-9393-204BC13EB8F8}" type="slidenum">
              <a:rPr lang="en-US" smtClean="0">
                <a:solidFill>
                  <a:prstClr val="black"/>
                </a:solidFill>
              </a:rPr>
              <a:pPr>
                <a:defRPr/>
              </a:pPr>
              <a:t>‹#›</a:t>
            </a:fld>
            <a:endParaRPr lang="en-US">
              <a:solidFill>
                <a:prstClr val="black"/>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solidFill>
            </a:endParaRPr>
          </a:p>
        </p:txBody>
      </p:sp>
      <p:sp>
        <p:nvSpPr>
          <p:cNvPr id="3" name="Footer Placeholder 2"/>
          <p:cNvSpPr>
            <a:spLocks noGrp="1"/>
          </p:cNvSpPr>
          <p:nvPr>
            <p:ph type="ftr" sz="quarter" idx="11"/>
          </p:nvPr>
        </p:nvSpPr>
        <p:spPr/>
        <p:txBody>
          <a:bodyPr/>
          <a:lstStyle/>
          <a:p>
            <a:pPr>
              <a:defRPr/>
            </a:pPr>
            <a:endParaRPr lang="en-US">
              <a:solidFill>
                <a:prstClr val="black"/>
              </a:solidFill>
            </a:endParaRPr>
          </a:p>
        </p:txBody>
      </p:sp>
      <p:sp>
        <p:nvSpPr>
          <p:cNvPr id="4" name="Slide Number Placeholder 3"/>
          <p:cNvSpPr>
            <a:spLocks noGrp="1"/>
          </p:cNvSpPr>
          <p:nvPr>
            <p:ph type="sldNum" sz="quarter" idx="12"/>
          </p:nvPr>
        </p:nvSpPr>
        <p:spPr/>
        <p:txBody>
          <a:bodyPr/>
          <a:lstStyle/>
          <a:p>
            <a:pPr>
              <a:defRPr/>
            </a:pPr>
            <a:fld id="{F4534491-9977-5F44-8C37-26637993AFF2}" type="slidenum">
              <a:rPr lang="en-US" smtClean="0">
                <a:solidFill>
                  <a:prstClr val="black"/>
                </a:solidFill>
              </a:rPr>
              <a:pPr>
                <a:defRPr/>
              </a:pPr>
              <a:t>‹#›</a:t>
            </a:fld>
            <a:endParaRPr lang="en-US">
              <a:solidFill>
                <a:prstClr val="black"/>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solidFill>
            </a:endParaRPr>
          </a:p>
        </p:txBody>
      </p:sp>
      <p:sp>
        <p:nvSpPr>
          <p:cNvPr id="6" name="Footer Placeholder 5"/>
          <p:cNvSpPr>
            <a:spLocks noGrp="1"/>
          </p:cNvSpPr>
          <p:nvPr>
            <p:ph type="ftr" sz="quarter" idx="11"/>
          </p:nvPr>
        </p:nvSpPr>
        <p:spPr/>
        <p:txBody>
          <a:bodyPr/>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solidFill>
            </a:endParaRPr>
          </a:p>
        </p:txBody>
      </p:sp>
      <p:sp>
        <p:nvSpPr>
          <p:cNvPr id="6" name="Footer Placeholder 5"/>
          <p:cNvSpPr>
            <a:spLocks noGrp="1"/>
          </p:cNvSpPr>
          <p:nvPr>
            <p:ph type="ftr" sz="quarter" idx="11"/>
          </p:nvPr>
        </p:nvSpPr>
        <p:spPr/>
        <p:txBody>
          <a:bodyPr/>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p>
            <a:pPr>
              <a:defRPr/>
            </a:pPr>
            <a:fld id="{770FD4BC-F3B2-2542-8FA5-2CFB6F0A2272}" type="slidenum">
              <a:rPr lang="en-US" smtClean="0">
                <a:solidFill>
                  <a:prstClr val="black"/>
                </a:solidFill>
              </a:rPr>
              <a:pPr>
                <a:defRPr/>
              </a:pPr>
              <a:t>‹#›</a:t>
            </a:fld>
            <a:endParaRPr lang="en-US">
              <a:solidFill>
                <a:prstClr val="black"/>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p>
            <a:pPr>
              <a:defRPr/>
            </a:pPr>
            <a:fld id="{5971ED60-65ED-6848-B42A-8E968B894A2D}" type="slidenum">
              <a:rPr lang="en-US" smtClean="0">
                <a:solidFill>
                  <a:prstClr val="black"/>
                </a:solidFill>
              </a:rPr>
              <a:pPr>
                <a:defRPr/>
              </a:pPr>
              <a:t>‹#›</a:t>
            </a:fld>
            <a:endParaRPr lang="en-US">
              <a:solidFill>
                <a:prstClr val="black"/>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p>
            <a:pPr>
              <a:defRPr/>
            </a:pPr>
            <a:fld id="{447D374E-8301-6E4B-8193-EB782392E0E6}" type="slidenum">
              <a:rPr lang="en-US" smtClean="0">
                <a:solidFill>
                  <a:prstClr val="black"/>
                </a:solidFill>
              </a:rPr>
              <a:pPr>
                <a:defRPr/>
              </a:pPr>
              <a:t>‹#›</a:t>
            </a:fld>
            <a:endParaRPr lang="en-US">
              <a:solidFill>
                <a:prstClr val="black"/>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42E6D8D8-D164-3641-89E1-BAC7320D8ADB}" type="datetimeFigureOut">
              <a:rPr lang="en-US" smtClean="0"/>
              <a:t>3/2/15</a:t>
            </a:fld>
            <a:endParaRPr lang="en-US"/>
          </a:p>
        </p:txBody>
      </p:sp>
      <p:sp>
        <p:nvSpPr>
          <p:cNvPr id="5" name="Footer Placeholder 4"/>
          <p:cNvSpPr>
            <a:spLocks noGrp="1"/>
          </p:cNvSpPr>
          <p:nvPr>
            <p:ph type="ftr" sz="quarter" idx="11"/>
          </p:nvPr>
        </p:nvSpPr>
        <p:spPr>
          <a:xfrm>
            <a:off x="5638800" y="6122894"/>
            <a:ext cx="2895600" cy="257810"/>
          </a:xfrm>
        </p:spPr>
        <p:txBody>
          <a:bodyPr/>
          <a:lstStyle/>
          <a:p>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EB20EDF3-A60D-384C-81F4-CFF5D694101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D4138B40-5B59-A648-9B73-FF98613B2C04}" type="datetime1">
              <a:rPr lang="en-US" smtClean="0"/>
              <a:t>3/2/15</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smtClean="0"/>
              <a:t>presented by Janet Gross, PhD</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71D05423-C8E6-6848-9393-204BC13EB8F8}" type="slidenum">
              <a:rPr lang="en-US" smtClean="0"/>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2E6D8D8-D164-3641-89E1-BAC7320D8ADB}" type="datetimeFigureOut">
              <a:rPr lang="en-US" smtClean="0"/>
              <a:t>3/2/15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0EDF3-A60D-384C-81F4-CFF5D694101E}" type="slidenum">
              <a:rPr lang="en-US" smtClean="0"/>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42E6D8D8-D164-3641-89E1-BAC7320D8ADB}" type="datetimeFigureOut">
              <a:rPr lang="en-US" smtClean="0"/>
              <a:t>3/2/15</a:t>
            </a:fld>
            <a:endParaRPr lang="en-US"/>
          </a:p>
        </p:txBody>
      </p:sp>
      <p:sp>
        <p:nvSpPr>
          <p:cNvPr id="5" name="Footer Placeholder 4"/>
          <p:cNvSpPr>
            <a:spLocks noGrp="1"/>
          </p:cNvSpPr>
          <p:nvPr>
            <p:ph type="ftr" sz="quarter" idx="11"/>
          </p:nvPr>
        </p:nvSpPr>
        <p:spPr>
          <a:xfrm>
            <a:off x="5638800" y="6124401"/>
            <a:ext cx="2895600" cy="257810"/>
          </a:xfrm>
        </p:spPr>
        <p:txBody>
          <a:bodyPr/>
          <a:lstStyle/>
          <a:p>
            <a:endParaRPr lang="en-US"/>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smtClean="0"/>
              <a:t>Drag picture to placeholder or click icon to add</a:t>
            </a:r>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E6D8D8-D164-3641-89E1-BAC7320D8ADB}" type="datetimeFigureOut">
              <a:rPr lang="en-US" smtClean="0"/>
              <a:t>3/2/15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0EDF3-A60D-384C-81F4-CFF5D694101E}" type="slidenum">
              <a:rPr lang="en-US" smtClean="0"/>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2E6D8D8-D164-3641-89E1-BAC7320D8ADB}" type="datetimeFigureOut">
              <a:rPr lang="en-US" smtClean="0"/>
              <a:t>3/2/15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20EDF3-A60D-384C-81F4-CFF5D694101E}" type="slidenum">
              <a:rPr lang="en-US" smtClean="0"/>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42E6D8D8-D164-3641-89E1-BAC7320D8ADB}" type="datetimeFigureOut">
              <a:rPr lang="en-US" smtClean="0"/>
              <a:t>3/2/15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20EDF3-A60D-384C-81F4-CFF5D694101E}" type="slidenum">
              <a:rPr lang="en-US" smtClean="0"/>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2E6D8D8-D164-3641-89E1-BAC7320D8ADB}" type="datetimeFigureOut">
              <a:rPr lang="en-US" smtClean="0"/>
              <a:t>3/2/15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20EDF3-A60D-384C-81F4-CFF5D694101E}" type="slidenum">
              <a:rPr lang="en-US" smtClean="0"/>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42E6D8D8-D164-3641-89E1-BAC7320D8ADB}" type="datetimeFigureOut">
              <a:rPr lang="en-US" smtClean="0"/>
              <a:t>3/2/15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20EDF3-A60D-384C-81F4-CFF5D694101E}" type="slidenum">
              <a:rPr lang="en-US" smtClean="0"/>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42E6D8D8-D164-3641-89E1-BAC7320D8ADB}" type="datetimeFigureOut">
              <a:rPr lang="en-US" smtClean="0"/>
              <a:t>3/2/15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20EDF3-A60D-384C-81F4-CFF5D694101E}" type="slidenum">
              <a:rPr lang="en-US" smtClean="0"/>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E6D8D8-D164-3641-89E1-BAC7320D8ADB}" type="datetimeFigureOut">
              <a:rPr lang="en-US" smtClean="0"/>
              <a:t>3/2/15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20EDF3-A60D-384C-81F4-CFF5D694101E}" type="slidenum">
              <a:rPr lang="en-US" smtClean="0"/>
              <a:t>‹#›</a:t>
            </a:fld>
            <a:endParaRPr lang="en-US"/>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42E6D8D8-D164-3641-89E1-BAC7320D8ADB}" type="datetimeFigureOut">
              <a:rPr lang="en-US" smtClean="0"/>
              <a:t>3/2/15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20EDF3-A60D-384C-81F4-CFF5D694101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48AD7C2C-A862-CC40-84B7-A58068E1785F}" type="datetime1">
              <a:rPr lang="en-US" smtClean="0"/>
              <a:t>3/2/15</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smtClean="0"/>
              <a:t>presented by Janet Gross, PhD</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F4534491-9977-5F44-8C37-26637993AFF2}" type="slidenum">
              <a:rPr lang="en-US" smtClean="0"/>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42E6D8D8-D164-3641-89E1-BAC7320D8ADB}" type="datetimeFigureOut">
              <a:rPr lang="en-US" smtClean="0"/>
              <a:t>3/2/15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20EDF3-A60D-384C-81F4-CFF5D694101E}" type="slidenum">
              <a:rPr lang="en-US" smtClean="0"/>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2E6D8D8-D164-3641-89E1-BAC7320D8ADB}" type="datetimeFigureOut">
              <a:rPr lang="en-US" smtClean="0"/>
              <a:t>3/2/15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0EDF3-A60D-384C-81F4-CFF5D694101E}" type="slidenum">
              <a:rPr lang="en-US" smtClean="0"/>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2E6D8D8-D164-3641-89E1-BAC7320D8ADB}" type="datetimeFigureOut">
              <a:rPr lang="en-US" smtClean="0"/>
              <a:t>3/2/15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0EDF3-A60D-384C-81F4-CFF5D694101E}" type="slidenum">
              <a:rPr lang="en-US" smtClean="0"/>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E1B76A86-573F-4749-BAED-4F9C8E0DC1AC}" type="datetime1">
              <a:rPr lang="en-US" smtClean="0">
                <a:solidFill>
                  <a:srgbClr val="464653"/>
                </a:solidFill>
              </a:rPr>
              <a:t>3/2/15</a:t>
            </a:fld>
            <a:endParaRPr lang="en-US" dirty="0">
              <a:solidFill>
                <a:srgbClr val="464653"/>
              </a:solidFill>
            </a:endParaRPr>
          </a:p>
        </p:txBody>
      </p:sp>
      <p:sp>
        <p:nvSpPr>
          <p:cNvPr id="5" name="Footer Placeholder 4"/>
          <p:cNvSpPr>
            <a:spLocks noGrp="1"/>
          </p:cNvSpPr>
          <p:nvPr>
            <p:ph type="ftr" sz="quarter" idx="11"/>
          </p:nvPr>
        </p:nvSpPr>
        <p:spPr/>
        <p:txBody>
          <a:bodyPr/>
          <a:lstStyle>
            <a:lvl1pPr>
              <a:defRPr/>
            </a:lvl1pPr>
          </a:lstStyle>
          <a:p>
            <a:r>
              <a:rPr lang="en-US" smtClean="0">
                <a:solidFill>
                  <a:srgbClr val="464653"/>
                </a:solidFill>
              </a:rPr>
              <a:t>presented by Janet Gross, PhD</a:t>
            </a:r>
            <a:endParaRPr lang="en-US" dirty="0">
              <a:solidFill>
                <a:srgbClr val="464653"/>
              </a:solidFill>
            </a:endParaRPr>
          </a:p>
        </p:txBody>
      </p:sp>
      <p:sp>
        <p:nvSpPr>
          <p:cNvPr id="6" name="Slide Number Placeholder 5"/>
          <p:cNvSpPr>
            <a:spLocks noGrp="1"/>
          </p:cNvSpPr>
          <p:nvPr>
            <p:ph type="sldNum" sz="quarter" idx="12"/>
          </p:nvPr>
        </p:nvSpPr>
        <p:spPr/>
        <p:txBody>
          <a:bodyPr/>
          <a:lstStyle>
            <a:lvl1pPr>
              <a:defRPr smtClean="0"/>
            </a:lvl1pPr>
          </a:lstStyle>
          <a:p>
            <a:fld id="{730F0803-82CF-A747-A76D-473637098661}" type="slidenum">
              <a:rPr lang="en-US" smtClean="0">
                <a:solidFill>
                  <a:srgbClr val="464653"/>
                </a:solidFill>
              </a:rPr>
              <a:pPr/>
              <a:t>‹#›</a:t>
            </a:fld>
            <a:endParaRPr lang="en-US" dirty="0">
              <a:solidFill>
                <a:srgbClr val="8693AB"/>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A74410E-4ACB-E946-A76B-383DB0EEB7EC}" type="datetime1">
              <a:rPr lang="en-US" smtClean="0">
                <a:solidFill>
                  <a:srgbClr val="464653"/>
                </a:solidFill>
              </a:rPr>
              <a:t>3/2/15</a:t>
            </a:fld>
            <a:endParaRPr lang="en-US" dirty="0">
              <a:solidFill>
                <a:srgbClr val="464653"/>
              </a:solidFill>
            </a:endParaRPr>
          </a:p>
        </p:txBody>
      </p:sp>
      <p:sp>
        <p:nvSpPr>
          <p:cNvPr id="5" name="Footer Placeholder 4"/>
          <p:cNvSpPr>
            <a:spLocks noGrp="1"/>
          </p:cNvSpPr>
          <p:nvPr>
            <p:ph type="ftr" sz="quarter" idx="11"/>
          </p:nvPr>
        </p:nvSpPr>
        <p:spPr/>
        <p:txBody>
          <a:bodyPr/>
          <a:lstStyle>
            <a:lvl1pPr>
              <a:defRPr/>
            </a:lvl1pPr>
          </a:lstStyle>
          <a:p>
            <a:r>
              <a:rPr lang="en-US" smtClean="0">
                <a:solidFill>
                  <a:srgbClr val="464653"/>
                </a:solidFill>
              </a:rPr>
              <a:t>presented by Janet Gross, PhD</a:t>
            </a:r>
            <a:endParaRPr lang="en-US" dirty="0">
              <a:solidFill>
                <a:srgbClr val="464653"/>
              </a:solidFill>
            </a:endParaRPr>
          </a:p>
        </p:txBody>
      </p:sp>
      <p:sp>
        <p:nvSpPr>
          <p:cNvPr id="6" name="Slide Number Placeholder 5"/>
          <p:cNvSpPr>
            <a:spLocks noGrp="1"/>
          </p:cNvSpPr>
          <p:nvPr>
            <p:ph type="sldNum" sz="quarter" idx="12"/>
          </p:nvPr>
        </p:nvSpPr>
        <p:spPr/>
        <p:txBody>
          <a:bodyPr/>
          <a:lstStyle>
            <a:lvl1pPr>
              <a:defRPr smtClean="0"/>
            </a:lvl1pPr>
          </a:lstStyle>
          <a:p>
            <a:fld id="{E65AC686-8A8E-F144-BAA9-C5F24441E230}" type="slidenum">
              <a:rPr lang="en-US" smtClean="0">
                <a:solidFill>
                  <a:srgbClr val="464653"/>
                </a:solidFill>
              </a:rPr>
              <a:pPr/>
              <a:t>‹#›</a:t>
            </a:fld>
            <a:endParaRPr lang="en-US" dirty="0">
              <a:solidFill>
                <a:srgbClr val="464653"/>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B126EE4-33CE-0145-8DDC-54CB9EAB6B08}" type="datetime1">
              <a:rPr lang="en-US" smtClean="0">
                <a:solidFill>
                  <a:srgbClr val="464653"/>
                </a:solidFill>
              </a:rPr>
              <a:t>3/2/15</a:t>
            </a:fld>
            <a:endParaRPr lang="en-US" dirty="0">
              <a:solidFill>
                <a:srgbClr val="464653"/>
              </a:solidFill>
            </a:endParaRPr>
          </a:p>
        </p:txBody>
      </p:sp>
      <p:sp>
        <p:nvSpPr>
          <p:cNvPr id="5" name="Footer Placeholder 4"/>
          <p:cNvSpPr>
            <a:spLocks noGrp="1"/>
          </p:cNvSpPr>
          <p:nvPr>
            <p:ph type="ftr" sz="quarter" idx="11"/>
          </p:nvPr>
        </p:nvSpPr>
        <p:spPr/>
        <p:txBody>
          <a:bodyPr/>
          <a:lstStyle>
            <a:lvl1pPr>
              <a:defRPr/>
            </a:lvl1pPr>
          </a:lstStyle>
          <a:p>
            <a:r>
              <a:rPr lang="en-US" smtClean="0">
                <a:solidFill>
                  <a:srgbClr val="464653"/>
                </a:solidFill>
              </a:rPr>
              <a:t>presented by Janet Gross, PhD</a:t>
            </a:r>
            <a:endParaRPr lang="en-US" dirty="0">
              <a:solidFill>
                <a:srgbClr val="464653"/>
              </a:solidFill>
            </a:endParaRPr>
          </a:p>
        </p:txBody>
      </p:sp>
      <p:sp>
        <p:nvSpPr>
          <p:cNvPr id="6" name="Slide Number Placeholder 5"/>
          <p:cNvSpPr>
            <a:spLocks noGrp="1"/>
          </p:cNvSpPr>
          <p:nvPr>
            <p:ph type="sldNum" sz="quarter" idx="12"/>
          </p:nvPr>
        </p:nvSpPr>
        <p:spPr/>
        <p:txBody>
          <a:bodyPr/>
          <a:lstStyle>
            <a:lvl1pPr>
              <a:defRPr smtClean="0"/>
            </a:lvl1pPr>
          </a:lstStyle>
          <a:p>
            <a:fld id="{75E7FF5D-68D2-174B-9DDF-C2EF250725EA}" type="slidenum">
              <a:rPr lang="en-US" smtClean="0">
                <a:solidFill>
                  <a:srgbClr val="464653"/>
                </a:solidFill>
              </a:rPr>
              <a:pPr/>
              <a:t>‹#›</a:t>
            </a:fld>
            <a:endParaRPr lang="en-US" dirty="0">
              <a:solidFill>
                <a:srgbClr val="464653"/>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65A135A1-3265-7645-A058-C4E1DB9B4FA2}" type="datetime1">
              <a:rPr lang="en-US" smtClean="0">
                <a:solidFill>
                  <a:srgbClr val="464653"/>
                </a:solidFill>
              </a:rPr>
              <a:t>3/2/15</a:t>
            </a:fld>
            <a:endParaRPr lang="en-US" dirty="0">
              <a:solidFill>
                <a:srgbClr val="464653"/>
              </a:solidFill>
            </a:endParaRPr>
          </a:p>
        </p:txBody>
      </p:sp>
      <p:sp>
        <p:nvSpPr>
          <p:cNvPr id="6" name="Footer Placeholder 5"/>
          <p:cNvSpPr>
            <a:spLocks noGrp="1"/>
          </p:cNvSpPr>
          <p:nvPr>
            <p:ph type="ftr" sz="quarter" idx="11"/>
          </p:nvPr>
        </p:nvSpPr>
        <p:spPr/>
        <p:txBody>
          <a:bodyPr/>
          <a:lstStyle>
            <a:lvl1pPr>
              <a:defRPr/>
            </a:lvl1pPr>
          </a:lstStyle>
          <a:p>
            <a:r>
              <a:rPr lang="en-US" smtClean="0">
                <a:solidFill>
                  <a:srgbClr val="464653"/>
                </a:solidFill>
              </a:rPr>
              <a:t>presented by Janet Gross, PhD</a:t>
            </a:r>
            <a:endParaRPr lang="en-US" dirty="0">
              <a:solidFill>
                <a:srgbClr val="464653"/>
              </a:solidFill>
            </a:endParaRPr>
          </a:p>
        </p:txBody>
      </p:sp>
      <p:sp>
        <p:nvSpPr>
          <p:cNvPr id="7" name="Slide Number Placeholder 6"/>
          <p:cNvSpPr>
            <a:spLocks noGrp="1"/>
          </p:cNvSpPr>
          <p:nvPr>
            <p:ph type="sldNum" sz="quarter" idx="12"/>
          </p:nvPr>
        </p:nvSpPr>
        <p:spPr/>
        <p:txBody>
          <a:bodyPr/>
          <a:lstStyle>
            <a:lvl1pPr>
              <a:defRPr smtClean="0"/>
            </a:lvl1pPr>
          </a:lstStyle>
          <a:p>
            <a:fld id="{3E88172C-EC5C-A64F-A504-137CDD7028AF}" type="slidenum">
              <a:rPr lang="en-US" smtClean="0">
                <a:solidFill>
                  <a:srgbClr val="464653"/>
                </a:solidFill>
              </a:rPr>
              <a:pPr/>
              <a:t>‹#›</a:t>
            </a:fld>
            <a:endParaRPr lang="en-US" dirty="0">
              <a:solidFill>
                <a:srgbClr val="464653"/>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7AD1F7E9-4C64-354D-96A4-5B1B6DF79009}" type="datetime1">
              <a:rPr lang="en-US" smtClean="0">
                <a:solidFill>
                  <a:srgbClr val="464653"/>
                </a:solidFill>
              </a:rPr>
              <a:t>3/2/15</a:t>
            </a:fld>
            <a:endParaRPr lang="en-US" dirty="0">
              <a:solidFill>
                <a:srgbClr val="464653"/>
              </a:solidFill>
            </a:endParaRPr>
          </a:p>
        </p:txBody>
      </p:sp>
      <p:sp>
        <p:nvSpPr>
          <p:cNvPr id="8" name="Footer Placeholder 7"/>
          <p:cNvSpPr>
            <a:spLocks noGrp="1"/>
          </p:cNvSpPr>
          <p:nvPr>
            <p:ph type="ftr" sz="quarter" idx="11"/>
          </p:nvPr>
        </p:nvSpPr>
        <p:spPr/>
        <p:txBody>
          <a:bodyPr/>
          <a:lstStyle>
            <a:lvl1pPr>
              <a:defRPr/>
            </a:lvl1pPr>
          </a:lstStyle>
          <a:p>
            <a:r>
              <a:rPr lang="en-US" smtClean="0">
                <a:solidFill>
                  <a:srgbClr val="464653"/>
                </a:solidFill>
              </a:rPr>
              <a:t>presented by Janet Gross, PhD</a:t>
            </a:r>
            <a:endParaRPr lang="en-US" dirty="0">
              <a:solidFill>
                <a:srgbClr val="464653"/>
              </a:solidFill>
            </a:endParaRPr>
          </a:p>
        </p:txBody>
      </p:sp>
      <p:sp>
        <p:nvSpPr>
          <p:cNvPr id="9" name="Slide Number Placeholder 8"/>
          <p:cNvSpPr>
            <a:spLocks noGrp="1"/>
          </p:cNvSpPr>
          <p:nvPr>
            <p:ph type="sldNum" sz="quarter" idx="12"/>
          </p:nvPr>
        </p:nvSpPr>
        <p:spPr/>
        <p:txBody>
          <a:bodyPr/>
          <a:lstStyle>
            <a:lvl1pPr>
              <a:defRPr smtClean="0"/>
            </a:lvl1pPr>
          </a:lstStyle>
          <a:p>
            <a:fld id="{75E7FF5D-68D2-174B-9DDF-C2EF250725EA}" type="slidenum">
              <a:rPr lang="en-US" smtClean="0">
                <a:solidFill>
                  <a:srgbClr val="464653"/>
                </a:solidFill>
              </a:rPr>
              <a:pPr/>
              <a:t>‹#›</a:t>
            </a:fld>
            <a:endParaRPr lang="en-US" dirty="0">
              <a:solidFill>
                <a:srgbClr val="464653"/>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CE147AB5-9D6E-2540-9873-825BD4261C04}" type="datetime1">
              <a:rPr lang="en-US" smtClean="0">
                <a:solidFill>
                  <a:srgbClr val="464653"/>
                </a:solidFill>
              </a:rPr>
              <a:t>3/2/15</a:t>
            </a:fld>
            <a:endParaRPr lang="en-US" dirty="0">
              <a:solidFill>
                <a:srgbClr val="464653"/>
              </a:solidFill>
            </a:endParaRPr>
          </a:p>
        </p:txBody>
      </p:sp>
      <p:sp>
        <p:nvSpPr>
          <p:cNvPr id="4" name="Footer Placeholder 3"/>
          <p:cNvSpPr>
            <a:spLocks noGrp="1"/>
          </p:cNvSpPr>
          <p:nvPr>
            <p:ph type="ftr" sz="quarter" idx="11"/>
          </p:nvPr>
        </p:nvSpPr>
        <p:spPr/>
        <p:txBody>
          <a:bodyPr/>
          <a:lstStyle>
            <a:lvl1pPr>
              <a:defRPr/>
            </a:lvl1pPr>
          </a:lstStyle>
          <a:p>
            <a:r>
              <a:rPr lang="en-US" smtClean="0">
                <a:solidFill>
                  <a:srgbClr val="464653"/>
                </a:solidFill>
              </a:rPr>
              <a:t>presented by Janet Gross, PhD</a:t>
            </a:r>
            <a:endParaRPr lang="en-US" dirty="0">
              <a:solidFill>
                <a:srgbClr val="464653"/>
              </a:solidFill>
            </a:endParaRPr>
          </a:p>
        </p:txBody>
      </p:sp>
      <p:sp>
        <p:nvSpPr>
          <p:cNvPr id="5" name="Slide Number Placeholder 4"/>
          <p:cNvSpPr>
            <a:spLocks noGrp="1"/>
          </p:cNvSpPr>
          <p:nvPr>
            <p:ph type="sldNum" sz="quarter" idx="12"/>
          </p:nvPr>
        </p:nvSpPr>
        <p:spPr/>
        <p:txBody>
          <a:bodyPr/>
          <a:lstStyle>
            <a:lvl1pPr>
              <a:defRPr smtClean="0"/>
            </a:lvl1pPr>
          </a:lstStyle>
          <a:p>
            <a:fld id="{340F8E9E-E55C-CF40-BE35-BA29D617BCA7}" type="slidenum">
              <a:rPr lang="en-US" smtClean="0">
                <a:solidFill>
                  <a:srgbClr val="464653"/>
                </a:solidFill>
              </a:rPr>
              <a:pPr/>
              <a:t>‹#›</a:t>
            </a:fld>
            <a:endParaRPr lang="en-US" dirty="0">
              <a:solidFill>
                <a:srgbClr val="464653"/>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C010FD1-1F19-614B-AB3A-53ACEA61783C}" type="datetime1">
              <a:rPr lang="en-US" smtClean="0">
                <a:solidFill>
                  <a:srgbClr val="464653"/>
                </a:solidFill>
              </a:rPr>
              <a:t>3/2/15</a:t>
            </a:fld>
            <a:endParaRPr lang="en-US" dirty="0">
              <a:solidFill>
                <a:srgbClr val="464653"/>
              </a:solidFill>
            </a:endParaRPr>
          </a:p>
        </p:txBody>
      </p:sp>
      <p:sp>
        <p:nvSpPr>
          <p:cNvPr id="3" name="Footer Placeholder 2"/>
          <p:cNvSpPr>
            <a:spLocks noGrp="1"/>
          </p:cNvSpPr>
          <p:nvPr>
            <p:ph type="ftr" sz="quarter" idx="11"/>
          </p:nvPr>
        </p:nvSpPr>
        <p:spPr/>
        <p:txBody>
          <a:bodyPr/>
          <a:lstStyle>
            <a:lvl1pPr>
              <a:defRPr/>
            </a:lvl1pPr>
          </a:lstStyle>
          <a:p>
            <a:r>
              <a:rPr lang="en-US" smtClean="0">
                <a:solidFill>
                  <a:srgbClr val="464653"/>
                </a:solidFill>
              </a:rPr>
              <a:t>presented by Janet Gross, PhD</a:t>
            </a:r>
            <a:endParaRPr lang="en-US" dirty="0">
              <a:solidFill>
                <a:srgbClr val="464653"/>
              </a:solidFill>
            </a:endParaRPr>
          </a:p>
        </p:txBody>
      </p:sp>
      <p:sp>
        <p:nvSpPr>
          <p:cNvPr id="4" name="Slide Number Placeholder 3"/>
          <p:cNvSpPr>
            <a:spLocks noGrp="1"/>
          </p:cNvSpPr>
          <p:nvPr>
            <p:ph type="sldNum" sz="quarter" idx="12"/>
          </p:nvPr>
        </p:nvSpPr>
        <p:spPr/>
        <p:txBody>
          <a:bodyPr/>
          <a:lstStyle>
            <a:lvl1pPr>
              <a:defRPr smtClean="0"/>
            </a:lvl1pPr>
          </a:lstStyle>
          <a:p>
            <a:fld id="{CBCE2DF6-B847-9642-8360-0076D3711327}" type="slidenum">
              <a:rPr lang="en-US" smtClean="0">
                <a:solidFill>
                  <a:srgbClr val="464653"/>
                </a:solidFill>
              </a:rPr>
              <a:pPr/>
              <a:t>‹#›</a:t>
            </a:fld>
            <a:endParaRPr lang="en-US" dirty="0">
              <a:solidFill>
                <a:srgbClr val="464653"/>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C7CAF5B6-2FA9-7746-8E3F-2157CCAF422E}" type="datetime1">
              <a:rPr lang="en-US" smtClean="0"/>
              <a:t>3/2/15</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presented by Janet Gross, PhD</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9F002D8-C345-AF42-972F-A5691C908662}" type="slidenum">
              <a:rPr lang="en-US" smtClean="0"/>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4D68FB7-E244-6546-AEC5-D198904DF6DE}" type="datetime1">
              <a:rPr lang="en-US" smtClean="0">
                <a:solidFill>
                  <a:srgbClr val="464653"/>
                </a:solidFill>
              </a:rPr>
              <a:t>3/2/15</a:t>
            </a:fld>
            <a:endParaRPr lang="en-US" dirty="0">
              <a:solidFill>
                <a:srgbClr val="464653"/>
              </a:solidFill>
            </a:endParaRPr>
          </a:p>
        </p:txBody>
      </p:sp>
      <p:sp>
        <p:nvSpPr>
          <p:cNvPr id="6" name="Footer Placeholder 5"/>
          <p:cNvSpPr>
            <a:spLocks noGrp="1"/>
          </p:cNvSpPr>
          <p:nvPr>
            <p:ph type="ftr" sz="quarter" idx="11"/>
          </p:nvPr>
        </p:nvSpPr>
        <p:spPr/>
        <p:txBody>
          <a:bodyPr/>
          <a:lstStyle>
            <a:lvl1pPr>
              <a:defRPr/>
            </a:lvl1pPr>
          </a:lstStyle>
          <a:p>
            <a:r>
              <a:rPr lang="en-US" smtClean="0">
                <a:solidFill>
                  <a:srgbClr val="464653"/>
                </a:solidFill>
              </a:rPr>
              <a:t>presented by Janet Gross, PhD</a:t>
            </a:r>
            <a:endParaRPr lang="en-US" dirty="0">
              <a:solidFill>
                <a:srgbClr val="464653"/>
              </a:solidFill>
            </a:endParaRPr>
          </a:p>
        </p:txBody>
      </p:sp>
      <p:sp>
        <p:nvSpPr>
          <p:cNvPr id="7" name="Slide Number Placeholder 6"/>
          <p:cNvSpPr>
            <a:spLocks noGrp="1"/>
          </p:cNvSpPr>
          <p:nvPr>
            <p:ph type="sldNum" sz="quarter" idx="12"/>
          </p:nvPr>
        </p:nvSpPr>
        <p:spPr/>
        <p:txBody>
          <a:bodyPr/>
          <a:lstStyle>
            <a:lvl1pPr>
              <a:defRPr smtClean="0"/>
            </a:lvl1pPr>
          </a:lstStyle>
          <a:p>
            <a:fld id="{75E7FF5D-68D2-174B-9DDF-C2EF250725EA}" type="slidenum">
              <a:rPr lang="en-US" smtClean="0">
                <a:solidFill>
                  <a:srgbClr val="464653"/>
                </a:solidFill>
              </a:rPr>
              <a:pPr/>
              <a:t>‹#›</a:t>
            </a:fld>
            <a:endParaRPr lang="en-US" dirty="0">
              <a:solidFill>
                <a:srgbClr val="464653"/>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E0A09D7-DD08-B24A-BF5D-F1688DE65E7D}" type="datetime1">
              <a:rPr lang="en-US" smtClean="0">
                <a:solidFill>
                  <a:srgbClr val="464653"/>
                </a:solidFill>
              </a:rPr>
              <a:t>3/2/15</a:t>
            </a:fld>
            <a:endParaRPr lang="en-US" dirty="0">
              <a:solidFill>
                <a:srgbClr val="464653"/>
              </a:solidFill>
            </a:endParaRPr>
          </a:p>
        </p:txBody>
      </p:sp>
      <p:sp>
        <p:nvSpPr>
          <p:cNvPr id="6" name="Footer Placeholder 5"/>
          <p:cNvSpPr>
            <a:spLocks noGrp="1"/>
          </p:cNvSpPr>
          <p:nvPr>
            <p:ph type="ftr" sz="quarter" idx="11"/>
          </p:nvPr>
        </p:nvSpPr>
        <p:spPr/>
        <p:txBody>
          <a:bodyPr/>
          <a:lstStyle>
            <a:lvl1pPr>
              <a:defRPr/>
            </a:lvl1pPr>
          </a:lstStyle>
          <a:p>
            <a:r>
              <a:rPr lang="en-US" smtClean="0">
                <a:solidFill>
                  <a:srgbClr val="464653"/>
                </a:solidFill>
              </a:rPr>
              <a:t>presented by Janet Gross, PhD</a:t>
            </a:r>
            <a:endParaRPr lang="en-US" dirty="0">
              <a:solidFill>
                <a:srgbClr val="464653"/>
              </a:solidFill>
            </a:endParaRPr>
          </a:p>
        </p:txBody>
      </p:sp>
      <p:sp>
        <p:nvSpPr>
          <p:cNvPr id="7" name="Slide Number Placeholder 6"/>
          <p:cNvSpPr>
            <a:spLocks noGrp="1"/>
          </p:cNvSpPr>
          <p:nvPr>
            <p:ph type="sldNum" sz="quarter" idx="12"/>
          </p:nvPr>
        </p:nvSpPr>
        <p:spPr/>
        <p:txBody>
          <a:bodyPr/>
          <a:lstStyle>
            <a:lvl1pPr>
              <a:defRPr smtClean="0"/>
            </a:lvl1pPr>
          </a:lstStyle>
          <a:p>
            <a:fld id="{75E7FF5D-68D2-174B-9DDF-C2EF250725EA}" type="slidenum">
              <a:rPr lang="en-US" smtClean="0">
                <a:solidFill>
                  <a:srgbClr val="464653"/>
                </a:solidFill>
              </a:rPr>
              <a:pPr/>
              <a:t>‹#›</a:t>
            </a:fld>
            <a:endParaRPr lang="en-US" dirty="0">
              <a:solidFill>
                <a:srgbClr val="464653"/>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C83540B-88C6-9347-A167-3042DE5DC2DC}" type="datetime1">
              <a:rPr lang="en-US" smtClean="0">
                <a:solidFill>
                  <a:srgbClr val="464653"/>
                </a:solidFill>
              </a:rPr>
              <a:t>3/2/15</a:t>
            </a:fld>
            <a:endParaRPr lang="en-US" dirty="0">
              <a:solidFill>
                <a:srgbClr val="464653"/>
              </a:solidFill>
            </a:endParaRPr>
          </a:p>
        </p:txBody>
      </p:sp>
      <p:sp>
        <p:nvSpPr>
          <p:cNvPr id="5" name="Footer Placeholder 4"/>
          <p:cNvSpPr>
            <a:spLocks noGrp="1"/>
          </p:cNvSpPr>
          <p:nvPr>
            <p:ph type="ftr" sz="quarter" idx="11"/>
          </p:nvPr>
        </p:nvSpPr>
        <p:spPr/>
        <p:txBody>
          <a:bodyPr/>
          <a:lstStyle>
            <a:lvl1pPr>
              <a:defRPr/>
            </a:lvl1pPr>
          </a:lstStyle>
          <a:p>
            <a:r>
              <a:rPr lang="en-US" smtClean="0">
                <a:solidFill>
                  <a:srgbClr val="464653"/>
                </a:solidFill>
              </a:rPr>
              <a:t>presented by Janet Gross, PhD</a:t>
            </a:r>
            <a:endParaRPr lang="en-US" dirty="0">
              <a:solidFill>
                <a:srgbClr val="464653"/>
              </a:solidFill>
            </a:endParaRPr>
          </a:p>
        </p:txBody>
      </p:sp>
      <p:sp>
        <p:nvSpPr>
          <p:cNvPr id="6" name="Slide Number Placeholder 5"/>
          <p:cNvSpPr>
            <a:spLocks noGrp="1"/>
          </p:cNvSpPr>
          <p:nvPr>
            <p:ph type="sldNum" sz="quarter" idx="12"/>
          </p:nvPr>
        </p:nvSpPr>
        <p:spPr/>
        <p:txBody>
          <a:bodyPr/>
          <a:lstStyle>
            <a:lvl1pPr>
              <a:defRPr smtClean="0"/>
            </a:lvl1pPr>
          </a:lstStyle>
          <a:p>
            <a:fld id="{75E7FF5D-68D2-174B-9DDF-C2EF250725EA}" type="slidenum">
              <a:rPr lang="en-US" smtClean="0">
                <a:solidFill>
                  <a:srgbClr val="464653"/>
                </a:solidFill>
              </a:rPr>
              <a:pPr/>
              <a:t>‹#›</a:t>
            </a:fld>
            <a:endParaRPr lang="en-US" dirty="0">
              <a:solidFill>
                <a:srgbClr val="464653"/>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CC46ED9-2458-D949-92DC-29364467AF42}" type="datetime1">
              <a:rPr lang="en-US" smtClean="0">
                <a:solidFill>
                  <a:srgbClr val="464653"/>
                </a:solidFill>
              </a:rPr>
              <a:t>3/2/15</a:t>
            </a:fld>
            <a:endParaRPr lang="en-US" dirty="0">
              <a:solidFill>
                <a:srgbClr val="464653"/>
              </a:solidFill>
            </a:endParaRPr>
          </a:p>
        </p:txBody>
      </p:sp>
      <p:sp>
        <p:nvSpPr>
          <p:cNvPr id="5" name="Footer Placeholder 4"/>
          <p:cNvSpPr>
            <a:spLocks noGrp="1"/>
          </p:cNvSpPr>
          <p:nvPr>
            <p:ph type="ftr" sz="quarter" idx="11"/>
          </p:nvPr>
        </p:nvSpPr>
        <p:spPr/>
        <p:txBody>
          <a:bodyPr/>
          <a:lstStyle>
            <a:lvl1pPr>
              <a:defRPr/>
            </a:lvl1pPr>
          </a:lstStyle>
          <a:p>
            <a:r>
              <a:rPr lang="en-US" smtClean="0">
                <a:solidFill>
                  <a:srgbClr val="464653"/>
                </a:solidFill>
              </a:rPr>
              <a:t>presented by Janet Gross, PhD</a:t>
            </a:r>
            <a:endParaRPr lang="en-US" dirty="0">
              <a:solidFill>
                <a:srgbClr val="464653"/>
              </a:solidFill>
            </a:endParaRPr>
          </a:p>
        </p:txBody>
      </p:sp>
      <p:sp>
        <p:nvSpPr>
          <p:cNvPr id="6" name="Slide Number Placeholder 5"/>
          <p:cNvSpPr>
            <a:spLocks noGrp="1"/>
          </p:cNvSpPr>
          <p:nvPr>
            <p:ph type="sldNum" sz="quarter" idx="12"/>
          </p:nvPr>
        </p:nvSpPr>
        <p:spPr/>
        <p:txBody>
          <a:bodyPr/>
          <a:lstStyle>
            <a:lvl1pPr>
              <a:defRPr smtClean="0"/>
            </a:lvl1pPr>
          </a:lstStyle>
          <a:p>
            <a:fld id="{75E7FF5D-68D2-174B-9DDF-C2EF250725EA}" type="slidenum">
              <a:rPr lang="en-US" smtClean="0">
                <a:solidFill>
                  <a:srgbClr val="464653"/>
                </a:solidFill>
              </a:rPr>
              <a:pPr/>
              <a:t>‹#›</a:t>
            </a:fld>
            <a:endParaRPr lang="en-US" dirty="0">
              <a:solidFill>
                <a:srgbClr val="464653"/>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r>
              <a:rPr lang="en-US" smtClean="0"/>
              <a:t>Click icon to add chart</a:t>
            </a:r>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pPr>
              <a:defRPr/>
            </a:pPr>
            <a:fld id="{51FA64F2-BF43-8840-97BB-DE338A25140B}" type="datetime1">
              <a:rPr lang="en-US" smtClean="0"/>
              <a:t>3/2/15</a:t>
            </a:fld>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r>
              <a:rPr lang="en-US" smtClean="0"/>
              <a:t>presented by Janet Gross, PhD</a:t>
            </a:r>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smtClean="0"/>
            </a:lvl1pPr>
          </a:lstStyle>
          <a:p>
            <a:pPr>
              <a:defRPr/>
            </a:pPr>
            <a:fld id="{DD485E6B-AC26-6F4B-8BFD-572F2AFBE34C}" type="slidenum">
              <a:rPr lang="en-US" smtClean="0"/>
              <a:pPr>
                <a:defRPr/>
              </a:pPr>
              <a:t>‹#›</a:t>
            </a:fld>
            <a:endParaRPr lang="en-US"/>
          </a:p>
        </p:txBody>
      </p:sp>
    </p:spTree>
  </p:cSld>
  <p:clrMapOvr>
    <a:masterClrMapping/>
  </p:clrMapOvr>
  <p:hf sldNum="0"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p>
            <a:pPr algn="l" eaLnBrk="1" latinLnBrk="0" hangingPunct="1"/>
            <a:fld id="{48D92626-37D2-4832-BF7A-BC283494A20D}" type="datetimeFigureOut">
              <a:rPr lang="en-US" smtClean="0"/>
              <a:pPr algn="l" eaLnBrk="1" latinLnBrk="0" hangingPunct="1"/>
              <a:t>3/2/15</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lstStyle>
          <a:p>
            <a:pPr algn="r" eaLnBrk="1" latinLnBrk="0" hangingPunct="1"/>
            <a:fld id="{8C592886-E571-45D5-8B56-343DC94F8FA6}" type="slidenum">
              <a:rPr kumimoji="0" lang="en-US" smtClean="0"/>
              <a:pPr algn="r" eaLnBrk="1" latinLnBrk="0" hangingPunct="1"/>
              <a:t>‹#›</a:t>
            </a:fld>
            <a:endParaRPr kumimoji="0" lang="en-US" dirty="0">
              <a:solidFill>
                <a:schemeClr val="tx2">
                  <a:shade val="90000"/>
                </a:schemeClr>
              </a:solidFill>
            </a:endParaRPr>
          </a:p>
        </p:txBody>
      </p:sp>
      <p:sp>
        <p:nvSpPr>
          <p:cNvPr id="12" name="Footer Placeholder 11"/>
          <p:cNvSpPr>
            <a:spLocks noGrp="1"/>
          </p:cNvSpPr>
          <p:nvPr>
            <p:ph type="ftr" sz="quarter" idx="12"/>
          </p:nvPr>
        </p:nvSpPr>
        <p:spPr>
          <a:xfrm>
            <a:off x="1600200" y="6509004"/>
            <a:ext cx="3907464" cy="274320"/>
          </a:xfrm>
        </p:spPr>
        <p:txBody>
          <a:bodyPr vert="horz" rtlCol="0"/>
          <a:lstStyle/>
          <a:p>
            <a:endParaRPr kumimoji="0"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D92626-37D2-4832-BF7A-BC283494A20D}" type="datetimeFigureOut">
              <a:rPr lang="en-US" smtClean="0"/>
              <a:pPr/>
              <a:t>3/2/15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C592886-E571-45D5-8B56-343DC94F8FA6}" type="slidenum">
              <a:rPr kumimoji="0" lang="en-US" smtClean="0"/>
              <a:pPr/>
              <a:t>‹#›</a:t>
            </a:fld>
            <a:endParaRPr kumimoji="0"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p>
            <a:pPr algn="l" eaLnBrk="1" latinLnBrk="0" hangingPunct="1"/>
            <a:fld id="{48D92626-37D2-4832-BF7A-BC283494A20D}" type="datetimeFigureOut">
              <a:rPr lang="en-US" smtClean="0"/>
              <a:pPr algn="l" eaLnBrk="1" latinLnBrk="0" hangingPunct="1"/>
              <a:t>3/2/15</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
        <p:nvSpPr>
          <p:cNvPr id="10" name="Footer Placeholder 9"/>
          <p:cNvSpPr>
            <a:spLocks noGrp="1"/>
          </p:cNvSpPr>
          <p:nvPr>
            <p:ph type="ftr" sz="quarter" idx="12"/>
          </p:nvPr>
        </p:nvSpPr>
        <p:spPr>
          <a:xfrm>
            <a:off x="1600200" y="6513670"/>
            <a:ext cx="3907464" cy="274320"/>
          </a:xfrm>
        </p:spPr>
        <p:txBody>
          <a:bodyPr vert="horz" rtlCol="0"/>
          <a:lstStyle/>
          <a:p>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8D92626-37D2-4832-BF7A-BC283494A20D}" type="datetimeFigureOut">
              <a:rPr lang="en-US" smtClean="0"/>
              <a:pPr/>
              <a:t>3/2/15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641080" y="6514568"/>
            <a:ext cx="464288" cy="274320"/>
          </a:xfrm>
        </p:spPr>
        <p:txBody>
          <a:bodyPr/>
          <a:lstStyle/>
          <a:p>
            <a:fld id="{8C592886-E571-45D5-8B56-343DC94F8FA6}" type="slidenum">
              <a:rPr kumimoji="0" lang="en-US" smtClean="0"/>
              <a:pPr/>
              <a:t>‹#›</a:t>
            </a:fld>
            <a:endParaRPr kumimoji="0"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8D92626-37D2-4832-BF7A-BC283494A20D}" type="datetimeFigureOut">
              <a:rPr lang="en-US" smtClean="0"/>
              <a:pPr/>
              <a:t>3/2/15</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a:xfrm>
            <a:off x="8641080" y="6514568"/>
            <a:ext cx="464288" cy="274320"/>
          </a:xfrm>
        </p:spPr>
        <p:txBody>
          <a:bodyPr/>
          <a:lstStyle/>
          <a:p>
            <a:fld id="{8C592886-E571-45D5-8B56-343DC94F8FA6}" type="slidenum">
              <a:rPr kumimoji="0" lang="en-US" smtClean="0"/>
              <a:pPr/>
              <a:t>‹#›</a:t>
            </a:fld>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95F48D8D-88E8-D84A-BC02-84D39D93EA9C}" type="datetime1">
              <a:rPr lang="en-US" smtClean="0"/>
              <a:t>3/2/15</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presented by Janet Gross, PhD</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770FD4BC-F3B2-2542-8FA5-2CFB6F0A2272}" type="slidenum">
              <a:rPr lang="en-US" smtClean="0"/>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8D92626-37D2-4832-BF7A-BC283494A20D}" type="datetimeFigureOut">
              <a:rPr lang="en-US" smtClean="0"/>
              <a:pPr/>
              <a:t>3/2/15</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8C592886-E571-45D5-8B56-343DC94F8FA6}" type="slidenum">
              <a:rPr kumimoji="0" lang="en-US" smtClean="0"/>
              <a:pPr/>
              <a:t>‹#›</a:t>
            </a:fld>
            <a:endParaRPr kumimoji="0"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D92626-37D2-4832-BF7A-BC283494A20D}" type="datetimeFigureOut">
              <a:rPr lang="en-US" smtClean="0"/>
              <a:pPr/>
              <a:t>3/2/15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8C592886-E571-45D5-8B56-343DC94F8FA6}" type="slidenum">
              <a:rPr kumimoji="0" lang="en-US" smtClean="0"/>
              <a:pPr/>
              <a:t>‹#›</a:t>
            </a:fld>
            <a:endParaRPr kumimoji="0"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p>
            <a:pPr algn="l" eaLnBrk="1" latinLnBrk="0" hangingPunct="1"/>
            <a:fld id="{48D92626-37D2-4832-BF7A-BC283494A20D}" type="datetimeFigureOut">
              <a:rPr lang="en-US" smtClean="0"/>
              <a:pPr algn="l" eaLnBrk="1" latinLnBrk="0" hangingPunct="1"/>
              <a:t>3/2/15</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
        <p:nvSpPr>
          <p:cNvPr id="11" name="Footer Placeholder 10"/>
          <p:cNvSpPr>
            <a:spLocks noGrp="1"/>
          </p:cNvSpPr>
          <p:nvPr>
            <p:ph type="ftr" sz="quarter" idx="12"/>
          </p:nvPr>
        </p:nvSpPr>
        <p:spPr>
          <a:xfrm>
            <a:off x="1600200" y="6513670"/>
            <a:ext cx="3907464" cy="274320"/>
          </a:xfrm>
        </p:spPr>
        <p:txBody>
          <a:bodyPr vert="horz" rtlCol="0"/>
          <a:lstStyle/>
          <a:p>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Drag picture to placeholder or click icon to add</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p>
            <a:pPr algn="l" eaLnBrk="1" latinLnBrk="0" hangingPunct="1"/>
            <a:fld id="{48D92626-37D2-4832-BF7A-BC283494A20D}" type="datetimeFigureOut">
              <a:rPr lang="en-US" smtClean="0"/>
              <a:pPr algn="l" eaLnBrk="1" latinLnBrk="0" hangingPunct="1"/>
              <a:t>3/2/15</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
        <p:nvSpPr>
          <p:cNvPr id="10" name="Footer Placeholder 9"/>
          <p:cNvSpPr>
            <a:spLocks noGrp="1"/>
          </p:cNvSpPr>
          <p:nvPr>
            <p:ph type="ftr" sz="quarter" idx="12"/>
          </p:nvPr>
        </p:nvSpPr>
        <p:spPr>
          <a:xfrm>
            <a:off x="1600200" y="6509004"/>
            <a:ext cx="3907464" cy="274320"/>
          </a:xfrm>
        </p:spPr>
        <p:txBody>
          <a:bodyPr vert="horz" rtlCol="0"/>
          <a:lstStyle/>
          <a:p>
            <a:endParaRPr kumimoji="0"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D92626-37D2-4832-BF7A-BC283494A20D}" type="datetimeFigureOut">
              <a:rPr lang="en-US" smtClean="0"/>
              <a:pPr/>
              <a:t>3/2/15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C592886-E571-45D5-8B56-343DC94F8FA6}" type="slidenum">
              <a:rPr kumimoji="0" lang="en-US" smtClean="0"/>
              <a:pPr/>
              <a:t>‹#›</a:t>
            </a:fld>
            <a:endParaRPr kumimoji="0"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D92626-37D2-4832-BF7A-BC283494A20D}" type="datetimeFigureOut">
              <a:rPr lang="en-US" smtClean="0"/>
              <a:pPr/>
              <a:t>3/2/15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C592886-E571-45D5-8B56-343DC94F8FA6}"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theme" Target="../theme/theme4.xml"/><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8.xml"/><Relationship Id="rId12" Type="http://schemas.openxmlformats.org/officeDocument/2006/relationships/theme" Target="../theme/theme5.xml"/><Relationship Id="rId1" Type="http://schemas.openxmlformats.org/officeDocument/2006/relationships/slideLayout" Target="../slideLayouts/slideLayout48.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9.xml"/><Relationship Id="rId12" Type="http://schemas.openxmlformats.org/officeDocument/2006/relationships/slideLayout" Target="../slideLayouts/slideLayout70.xml"/><Relationship Id="rId13" Type="http://schemas.openxmlformats.org/officeDocument/2006/relationships/slideLayout" Target="../slideLayouts/slideLayout71.xml"/><Relationship Id="rId14" Type="http://schemas.openxmlformats.org/officeDocument/2006/relationships/slideLayout" Target="../slideLayouts/slideLayout72.xml"/><Relationship Id="rId15" Type="http://schemas.openxmlformats.org/officeDocument/2006/relationships/theme" Target="../theme/theme6.xml"/><Relationship Id="rId1" Type="http://schemas.openxmlformats.org/officeDocument/2006/relationships/slideLayout" Target="../slideLayouts/slideLayout59.xml"/><Relationship Id="rId2" Type="http://schemas.openxmlformats.org/officeDocument/2006/relationships/slideLayout" Target="../slideLayouts/slideLayout60.xml"/><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3.xml"/><Relationship Id="rId12" Type="http://schemas.openxmlformats.org/officeDocument/2006/relationships/slideLayout" Target="../slideLayouts/slideLayout84.xml"/><Relationship Id="rId13" Type="http://schemas.openxmlformats.org/officeDocument/2006/relationships/theme" Target="../theme/theme7.xml"/><Relationship Id="rId1" Type="http://schemas.openxmlformats.org/officeDocument/2006/relationships/slideLayout" Target="../slideLayouts/slideLayout73.xml"/><Relationship Id="rId2" Type="http://schemas.openxmlformats.org/officeDocument/2006/relationships/slideLayout" Target="../slideLayouts/slideLayout74.xml"/><Relationship Id="rId3" Type="http://schemas.openxmlformats.org/officeDocument/2006/relationships/slideLayout" Target="../slideLayouts/slideLayout75.xml"/><Relationship Id="rId4" Type="http://schemas.openxmlformats.org/officeDocument/2006/relationships/slideLayout" Target="../slideLayouts/slideLayout76.xml"/><Relationship Id="rId5" Type="http://schemas.openxmlformats.org/officeDocument/2006/relationships/slideLayout" Target="../slideLayouts/slideLayout77.xml"/><Relationship Id="rId6" Type="http://schemas.openxmlformats.org/officeDocument/2006/relationships/slideLayout" Target="../slideLayouts/slideLayout78.xml"/><Relationship Id="rId7" Type="http://schemas.openxmlformats.org/officeDocument/2006/relationships/slideLayout" Target="../slideLayouts/slideLayout79.xml"/><Relationship Id="rId8" Type="http://schemas.openxmlformats.org/officeDocument/2006/relationships/slideLayout" Target="../slideLayouts/slideLayout80.xml"/><Relationship Id="rId9" Type="http://schemas.openxmlformats.org/officeDocument/2006/relationships/slideLayout" Target="../slideLayouts/slideLayout81.xml"/><Relationship Id="rId10"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95.xml"/><Relationship Id="rId12" Type="http://schemas.openxmlformats.org/officeDocument/2006/relationships/theme" Target="../theme/theme8.xml"/><Relationship Id="rId1" Type="http://schemas.openxmlformats.org/officeDocument/2006/relationships/slideLayout" Target="../slideLayouts/slideLayout85.xml"/><Relationship Id="rId2" Type="http://schemas.openxmlformats.org/officeDocument/2006/relationships/slideLayout" Target="../slideLayouts/slideLayout86.xml"/><Relationship Id="rId3" Type="http://schemas.openxmlformats.org/officeDocument/2006/relationships/slideLayout" Target="../slideLayouts/slideLayout87.xml"/><Relationship Id="rId4" Type="http://schemas.openxmlformats.org/officeDocument/2006/relationships/slideLayout" Target="../slideLayouts/slideLayout88.xml"/><Relationship Id="rId5" Type="http://schemas.openxmlformats.org/officeDocument/2006/relationships/slideLayout" Target="../slideLayouts/slideLayout89.xml"/><Relationship Id="rId6" Type="http://schemas.openxmlformats.org/officeDocument/2006/relationships/slideLayout" Target="../slideLayouts/slideLayout90.xml"/><Relationship Id="rId7" Type="http://schemas.openxmlformats.org/officeDocument/2006/relationships/slideLayout" Target="../slideLayouts/slideLayout91.xml"/><Relationship Id="rId8" Type="http://schemas.openxmlformats.org/officeDocument/2006/relationships/slideLayout" Target="../slideLayouts/slideLayout92.xml"/><Relationship Id="rId9" Type="http://schemas.openxmlformats.org/officeDocument/2006/relationships/slideLayout" Target="../slideLayouts/slideLayout93.xml"/><Relationship Id="rId10"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a:defRPr>
            </a:lvl1pPr>
          </a:lstStyle>
          <a:p>
            <a:pPr>
              <a:defRPr/>
            </a:pPr>
            <a:fld id="{51FA64F2-BF43-8840-97BB-DE338A25140B}" type="datetime1">
              <a:rPr lang="en-US" smtClean="0"/>
              <a:pPr>
                <a:defRPr/>
              </a:pPr>
              <a:t>3/2/15</a:t>
            </a:fld>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a:defRPr>
            </a:lvl1pPr>
          </a:lstStyle>
          <a:p>
            <a:pPr>
              <a:defRPr/>
            </a:pPr>
            <a:r>
              <a:rPr lang="en-US" dirty="0" smtClean="0"/>
              <a:t>presented by Janet Gross, PhD</a:t>
            </a: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a:defRPr>
            </a:lvl1pPr>
          </a:lstStyle>
          <a:p>
            <a:pPr>
              <a:defRPr/>
            </a:pPr>
            <a:fld id="{DD485E6B-AC26-6F4B-8BFD-572F2AFBE34C}"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1" fontAlgn="base" hangingPunct="1">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1" fontAlgn="base" hangingPunct="1">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1" fontAlgn="base" hangingPunct="1">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eaLnBrk="1" fontAlgn="base" hangingPunct="1">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6pPr>
      <a:lvl7pPr marL="914400" algn="ctr" rtl="0" eaLnBrk="1" fontAlgn="base" hangingPunct="1">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7pPr>
      <a:lvl8pPr marL="1371600" algn="ctr" rtl="0" eaLnBrk="1" fontAlgn="base" hangingPunct="1">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8pPr>
      <a:lvl9pPr marL="1828800" algn="ctr" rtl="0" eaLnBrk="1" fontAlgn="base" hangingPunct="1">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latin typeface="Arial"/>
              </a:defRPr>
            </a:lvl1pPr>
          </a:lstStyle>
          <a:p>
            <a:r>
              <a:rPr lang="en-US" dirty="0" smtClean="0"/>
              <a:t>presented by Janet Gross, PhD</a:t>
            </a:r>
            <a:endParaRPr lang="en-US" dirty="0"/>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latin typeface="Arial"/>
              </a:defRPr>
            </a:lvl1pPr>
          </a:lstStyle>
          <a:p>
            <a:fld id="{33695878-24A2-FC41-9554-37D677AEF259}" type="datetime1">
              <a:rPr lang="en-US" smtClean="0"/>
              <a:pPr/>
              <a:t>3/2/15</a:t>
            </a:fld>
            <a:endParaRPr lang="en-US" dirty="0"/>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latin typeface="Arial"/>
              </a:defRPr>
            </a:lvl1pPr>
          </a:lstStyle>
          <a:p>
            <a:fld id="{901F3EBF-8EB0-B34E-90DA-1DE525B90A46}" type="slidenum">
              <a:rPr lang="en-US" smtClean="0"/>
              <a:pPr/>
              <a:t>‹#›</a:t>
            </a:fld>
            <a:endParaRPr lang="en-US" dirty="0"/>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a:defRPr>
            </a:lvl1pPr>
          </a:lstStyle>
          <a:p>
            <a:pPr>
              <a:defRPr/>
            </a:pPr>
            <a:fld id="{51FA64F2-BF43-8840-97BB-DE338A25140B}" type="datetime1">
              <a:rPr lang="en-US" smtClean="0"/>
              <a:pPr>
                <a:defRPr/>
              </a:pPr>
              <a:t>3/2/15</a:t>
            </a:fld>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a:defRPr>
            </a:lvl1pPr>
          </a:lstStyle>
          <a:p>
            <a:pPr>
              <a:defRPr/>
            </a:pPr>
            <a:r>
              <a:rPr lang="en-US" dirty="0" smtClean="0"/>
              <a:t>presented by Janet Gross, PhD</a:t>
            </a: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a:defRPr>
            </a:lvl1pPr>
          </a:lstStyle>
          <a:p>
            <a:pPr>
              <a:defRPr/>
            </a:pPr>
            <a:fld id="{DD485E6B-AC26-6F4B-8BFD-572F2AFBE34C}" type="slidenum">
              <a:rPr lang="en-US" smtClean="0"/>
              <a:pPr>
                <a:defRPr/>
              </a:pPr>
              <a:t>‹#›</a:t>
            </a:fld>
            <a:endParaRPr lang="en-US" dirty="0"/>
          </a:p>
        </p:txBody>
      </p:sp>
    </p:spTree>
    <p:extLst>
      <p:ext uri="{BB962C8B-B14F-4D97-AF65-F5344CB8AC3E}">
        <p14:creationId xmlns:p14="http://schemas.microsoft.com/office/powerpoint/2010/main" val="370811410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sldNum="0"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1" fontAlgn="base" hangingPunct="1">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1" fontAlgn="base" hangingPunct="1">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1" fontAlgn="base" hangingPunct="1">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eaLnBrk="1" fontAlgn="base" hangingPunct="1">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6pPr>
      <a:lvl7pPr marL="914400" algn="ctr" rtl="0" eaLnBrk="1" fontAlgn="base" hangingPunct="1">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7pPr>
      <a:lvl8pPr marL="1371600" algn="ctr" rtl="0" eaLnBrk="1" fontAlgn="base" hangingPunct="1">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8pPr>
      <a:lvl9pPr marL="1828800" algn="ctr" rtl="0" eaLnBrk="1" fontAlgn="base" hangingPunct="1">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a:defRPr>
            </a:lvl1pPr>
          </a:lstStyle>
          <a:p>
            <a:pPr>
              <a:defRPr/>
            </a:pPr>
            <a:endParaRPr lang="en-US" dirty="0">
              <a:solidFill>
                <a:prstClr val="black"/>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a:defRPr>
            </a:lvl1pPr>
          </a:lstStyle>
          <a:p>
            <a:pPr>
              <a:defRPr/>
            </a:pPr>
            <a:endParaRPr lang="en-US" dirty="0">
              <a:solidFill>
                <a:prstClr val="black"/>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a:defRPr>
            </a:lvl1pPr>
          </a:lstStyle>
          <a:p>
            <a:pPr>
              <a:defRPr/>
            </a:pPr>
            <a:fld id="{DD485E6B-AC26-6F4B-8BFD-572F2AFBE34C}"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077577154"/>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1" fontAlgn="base" hangingPunct="1">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1" fontAlgn="base" hangingPunct="1">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1" fontAlgn="base" hangingPunct="1">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eaLnBrk="1" fontAlgn="base" hangingPunct="1">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6pPr>
      <a:lvl7pPr marL="914400" algn="ctr" rtl="0" eaLnBrk="1" fontAlgn="base" hangingPunct="1">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7pPr>
      <a:lvl8pPr marL="1371600" algn="ctr" rtl="0" eaLnBrk="1" fontAlgn="base" hangingPunct="1">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8pPr>
      <a:lvl9pPr marL="1828800" algn="ctr" rtl="0" eaLnBrk="1" fontAlgn="base" hangingPunct="1">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latin typeface="Arial"/>
              </a:defRPr>
            </a:lvl1pPr>
          </a:lstStyle>
          <a:p>
            <a:fld id="{42E6D8D8-D164-3641-89E1-BAC7320D8ADB}" type="datetimeFigureOut">
              <a:rPr lang="en-US" smtClean="0"/>
              <a:pPr/>
              <a:t>3/2/15</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latin typeface="Aria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latin typeface="Arial"/>
              </a:defRPr>
            </a:lvl1pPr>
          </a:lstStyle>
          <a:p>
            <a:fld id="{EB20EDF3-A60D-384C-81F4-CFF5D694101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42E6D8D8-D164-3641-89E1-BAC7320D8ADB}" type="datetimeFigureOut">
              <a:rPr lang="en-US" smtClean="0"/>
              <a:t>3/2/15</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EB20EDF3-A60D-384C-81F4-CFF5D694101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a:defRPr>
            </a:lvl1pPr>
          </a:lstStyle>
          <a:p>
            <a:pPr>
              <a:defRPr/>
            </a:pPr>
            <a:fld id="{51FA64F2-BF43-8840-97BB-DE338A25140B}" type="datetime1">
              <a:rPr lang="en-US" smtClean="0"/>
              <a:pPr>
                <a:defRPr/>
              </a:pPr>
              <a:t>3/2/15</a:t>
            </a:fld>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a:defRPr>
            </a:lvl1pPr>
          </a:lstStyle>
          <a:p>
            <a:pPr>
              <a:defRPr/>
            </a:pPr>
            <a:r>
              <a:rPr lang="en-US" dirty="0" smtClean="0"/>
              <a:t>presented by Janet Gross, PhD</a:t>
            </a: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a:defRPr>
            </a:lvl1pPr>
          </a:lstStyle>
          <a:p>
            <a:pPr>
              <a:defRPr/>
            </a:pPr>
            <a:fld id="{DD485E6B-AC26-6F4B-8BFD-572F2AFBE34C}"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Lst>
  <p:hf sldNum="0"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1" fontAlgn="base" hangingPunct="1">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1" fontAlgn="base" hangingPunct="1">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1" fontAlgn="base" hangingPunct="1">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eaLnBrk="1" fontAlgn="base" hangingPunct="1">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6pPr>
      <a:lvl7pPr marL="914400" algn="ctr" rtl="0" eaLnBrk="1" fontAlgn="base" hangingPunct="1">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7pPr>
      <a:lvl8pPr marL="1371600" algn="ctr" rtl="0" eaLnBrk="1" fontAlgn="base" hangingPunct="1">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8pPr>
      <a:lvl9pPr marL="1828800" algn="ctr" rtl="0" eaLnBrk="1" fontAlgn="base" hangingPunct="1">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latin typeface="Arial"/>
              </a:defRPr>
            </a:lvl1pPr>
          </a:lstStyle>
          <a:p>
            <a:endParaRPr lang="en-US" dirty="0"/>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latin typeface="Arial"/>
              </a:defRPr>
            </a:lvl1pPr>
          </a:lstStyle>
          <a:p>
            <a:endParaRPr lang="en-US" dirty="0"/>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latin typeface="Arial"/>
              </a:defRPr>
            </a:lvl1pPr>
          </a:lstStyle>
          <a:p>
            <a:fld id="{901F3EBF-8EB0-B34E-90DA-1DE525B90A46}" type="slidenum">
              <a:rPr lang="en-US" smtClean="0"/>
              <a:pPr/>
              <a:t>‹#›</a:t>
            </a:fld>
            <a:endParaRPr lang="en-US" dirty="0"/>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tiff"/><Relationship Id="rId4" Type="http://schemas.openxmlformats.org/officeDocument/2006/relationships/image" Target="../media/image7.tiff"/><Relationship Id="rId5" Type="http://schemas.openxmlformats.org/officeDocument/2006/relationships/image" Target="../media/image8.tiff"/><Relationship Id="rId1" Type="http://schemas.openxmlformats.org/officeDocument/2006/relationships/slideLayout" Target="../slideLayouts/slideLayout59.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image" Target="../media/image8.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image" Target="../media/image8.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image" Target="../media/image8.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image" Target="../media/image8.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hyperlink" Target="http://www.ncbi.nlm.nih.gov/myncbi/gary.miller.1/bibliography/43347923/public/?sort=date&amp;direction=ascendin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image" Target="../media/image11.jpg"/><Relationship Id="rId3" Type="http://schemas.openxmlformats.org/officeDocument/2006/relationships/image" Target="../media/image8.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hyperlink" Target="http://grants.nih.gov/grants/funding/424/index.htm" TargetMode="External"/><Relationship Id="rId3" Type="http://schemas.openxmlformats.org/officeDocument/2006/relationships/image" Target="../media/image8.tiff"/></Relationships>
</file>

<file path=ppt/slides/_rels/slide18.xml.rels><?xml version="1.0" encoding="UTF-8" standalone="yes"?>
<Relationships xmlns="http://schemas.openxmlformats.org/package/2006/relationships"><Relationship Id="rId3" Type="http://schemas.openxmlformats.org/officeDocument/2006/relationships/hyperlink" Target="http://grants.nih.gov/grants/policy/faq_biosketches.htm" TargetMode="External"/><Relationship Id="rId4" Type="http://schemas.openxmlformats.org/officeDocument/2006/relationships/image" Target="../media/image8.tiff"/><Relationship Id="rId5" Type="http://schemas.openxmlformats.org/officeDocument/2006/relationships/image" Target="../media/image12.png"/><Relationship Id="rId1" Type="http://schemas.openxmlformats.org/officeDocument/2006/relationships/slideLayout" Target="../slideLayouts/slideLayout60.xml"/><Relationship Id="rId2" Type="http://schemas.openxmlformats.org/officeDocument/2006/relationships/hyperlink" Target="https://www.youtube.com/watch?v=PRWy-3GXhtU&amp;feature=youtu.be"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hyperlink" Target="http://grants.nih.gov/grants/funding/424/index.htm" TargetMode="Externa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image" Target="../media/image8.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image" Target="../media/image14.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2.xml"/><Relationship Id="rId3" Type="http://schemas.openxmlformats.org/officeDocument/2006/relationships/image" Target="../media/image8.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image" Target="../media/image8.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image" Target="../media/image8.tif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image" Target="../media/image8.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image" Target="../media/image8.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image" Target="../media/image8.tif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image" Target="../media/image8.tiff"/><Relationship Id="rId3"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3.xml"/><Relationship Id="rId3" Type="http://schemas.openxmlformats.org/officeDocument/2006/relationships/image" Target="../media/image8.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image" Target="../media/image8.tif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image" Target="../media/image8.tiff"/></Relationships>
</file>

<file path=ppt/slides/_rels/slide31.xml.rels><?xml version="1.0" encoding="UTF-8" standalone="yes"?>
<Relationships xmlns="http://schemas.openxmlformats.org/package/2006/relationships"><Relationship Id="rId3" Type="http://schemas.openxmlformats.org/officeDocument/2006/relationships/hyperlink" Target="http://www.ncbi.nlm.nih.gov/pubmed/9427251/" TargetMode="External"/><Relationship Id="rId4" Type="http://schemas.openxmlformats.org/officeDocument/2006/relationships/image" Target="../media/image8.tiff"/><Relationship Id="rId1" Type="http://schemas.openxmlformats.org/officeDocument/2006/relationships/slideLayout" Target="../slideLayouts/slideLayout66.xml"/><Relationship Id="rId2" Type="http://schemas.openxmlformats.org/officeDocument/2006/relationships/notesSlide" Target="../notesSlides/notesSlide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image" Target="../media/image8.tif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image" Target="../media/image8.tif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image" Target="../media/image8.tif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image" Target="../media/image8.tif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image" Target="../media/image8.tif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image" Target="../media/image8.tif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image" Target="../media/image16.tiff"/><Relationship Id="rId3" Type="http://schemas.openxmlformats.org/officeDocument/2006/relationships/image" Target="../media/image8.tif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image" Target="../media/image8.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image" Target="../media/image8.tif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image" Target="../media/image8.tif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image" Target="../media/image8.tif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image" Target="../media/image8.tif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image" Target="../media/image8.tif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image" Target="../media/image8.tif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image" Target="../media/image8.tif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image" Target="../media/image8.tif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image" Target="../media/image8.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image" Target="../media/image8.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image" Target="../media/image8.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image" Target="../media/image8.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image" Target="../media/image8.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image" Target="../media/image9.tiff"/><Relationship Id="rId3" Type="http://schemas.openxmlformats.org/officeDocument/2006/relationships/image" Target="../media/image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ctrTitle"/>
          </p:nvPr>
        </p:nvSpPr>
        <p:spPr/>
        <p:txBody>
          <a:bodyPr>
            <a:normAutofit/>
          </a:bodyPr>
          <a:lstStyle/>
          <a:p>
            <a:pPr eaLnBrk="1" hangingPunct="1"/>
            <a:r>
              <a:rPr lang="en-US" b="1" dirty="0" smtClean="0">
                <a:latin typeface="Century Gothic" charset="0"/>
              </a:rPr>
              <a:t>Demystifying the NEW NIH Biosketch</a:t>
            </a:r>
            <a:endParaRPr lang="en-US" sz="2333" b="1" dirty="0">
              <a:latin typeface="Century Gothic" charset="0"/>
            </a:endParaRPr>
          </a:p>
        </p:txBody>
      </p:sp>
      <p:sp>
        <p:nvSpPr>
          <p:cNvPr id="22531" name="Rectangle 3"/>
          <p:cNvSpPr>
            <a:spLocks noGrp="1" noChangeArrowheads="1"/>
          </p:cNvSpPr>
          <p:nvPr>
            <p:ph type="subTitle" idx="1"/>
          </p:nvPr>
        </p:nvSpPr>
        <p:spPr>
          <a:xfrm>
            <a:off x="1993900" y="3289300"/>
            <a:ext cx="5308600" cy="2819400"/>
          </a:xfrm>
        </p:spPr>
        <p:txBody>
          <a:bodyPr>
            <a:normAutofit fontScale="92500" lnSpcReduction="20000"/>
          </a:bodyPr>
          <a:lstStyle/>
          <a:p>
            <a:pPr eaLnBrk="1" hangingPunct="1"/>
            <a:r>
              <a:rPr lang="en-US" b="1" dirty="0" smtClean="0">
                <a:latin typeface="Century Gothic" charset="0"/>
              </a:rPr>
              <a:t>Presented by </a:t>
            </a:r>
          </a:p>
          <a:p>
            <a:pPr eaLnBrk="1" hangingPunct="1"/>
            <a:r>
              <a:rPr lang="en-US" b="1" dirty="0" smtClean="0">
                <a:latin typeface="Century Gothic" charset="0"/>
              </a:rPr>
              <a:t>Office of Research </a:t>
            </a:r>
            <a:endParaRPr lang="en-US" b="1" dirty="0">
              <a:latin typeface="Century Gothic" charset="0"/>
            </a:endParaRPr>
          </a:p>
          <a:p>
            <a:pPr eaLnBrk="1" hangingPunct="1"/>
            <a:r>
              <a:rPr lang="en-US" b="1" dirty="0" smtClean="0">
                <a:solidFill>
                  <a:schemeClr val="tx2"/>
                </a:solidFill>
                <a:latin typeface="Century Gothic" charset="0"/>
              </a:rPr>
              <a:t>Rollins School of Public Health</a:t>
            </a:r>
          </a:p>
          <a:p>
            <a:pPr eaLnBrk="1" hangingPunct="1"/>
            <a:r>
              <a:rPr lang="en-US" b="1" dirty="0" smtClean="0">
                <a:solidFill>
                  <a:schemeClr val="tx2"/>
                </a:solidFill>
                <a:latin typeface="Century Gothic" charset="0"/>
              </a:rPr>
              <a:t>Emory University</a:t>
            </a:r>
          </a:p>
          <a:p>
            <a:pPr eaLnBrk="1" hangingPunct="1"/>
            <a:r>
              <a:rPr lang="en-US" b="1" dirty="0" smtClean="0">
                <a:latin typeface="Century Gothic" charset="0"/>
              </a:rPr>
              <a:t>February 20, 2015</a:t>
            </a:r>
          </a:p>
          <a:p>
            <a:pPr eaLnBrk="1" hangingPunct="1"/>
            <a:endParaRPr lang="en-US" b="1" dirty="0" smtClean="0">
              <a:latin typeface="Century Gothic" charset="0"/>
            </a:endParaRPr>
          </a:p>
          <a:p>
            <a:pPr eaLnBrk="1" hangingPunct="1"/>
            <a:endParaRPr lang="en-US" b="1" dirty="0">
              <a:latin typeface="Century Gothic" charset="0"/>
            </a:endParaRPr>
          </a:p>
          <a:p>
            <a:pPr eaLnBrk="1" hangingPunct="1"/>
            <a:endParaRPr lang="en-US" b="1" dirty="0">
              <a:latin typeface="Century Gothic" charset="0"/>
            </a:endParaRPr>
          </a:p>
          <a:p>
            <a:pPr eaLnBrk="1" hangingPunct="1"/>
            <a:r>
              <a:rPr lang="en-US" dirty="0" smtClean="0">
                <a:latin typeface="Century Gothic" charset="0"/>
              </a:rPr>
              <a:t>Janet Gross, PhD</a:t>
            </a:r>
          </a:p>
          <a:p>
            <a:pPr eaLnBrk="1" hangingPunct="1"/>
            <a:r>
              <a:rPr lang="en-US" dirty="0" smtClean="0">
                <a:latin typeface="Century Gothic" charset="0"/>
              </a:rPr>
              <a:t> Gary W. Miller, PhD</a:t>
            </a:r>
            <a:endParaRPr lang="en-US" dirty="0">
              <a:latin typeface="Century Gothic" charset="0"/>
            </a:endParaRPr>
          </a:p>
        </p:txBody>
      </p:sp>
      <p:sp>
        <p:nvSpPr>
          <p:cNvPr id="2" name="TextBox 1"/>
          <p:cNvSpPr txBox="1"/>
          <p:nvPr/>
        </p:nvSpPr>
        <p:spPr>
          <a:xfrm>
            <a:off x="8369627" y="694365"/>
            <a:ext cx="184666" cy="461665"/>
          </a:xfrm>
          <a:prstGeom prst="rect">
            <a:avLst/>
          </a:prstGeom>
          <a:noFill/>
        </p:spPr>
        <p:txBody>
          <a:bodyPr wrap="none" rtlCol="0">
            <a:spAutoFit/>
          </a:bodyPr>
          <a:lstStyle/>
          <a:p>
            <a:endParaRPr lang="en-US" dirty="0">
              <a:latin typeface="Arial"/>
            </a:endParaRPr>
          </a:p>
        </p:txBody>
      </p:sp>
      <p:pic>
        <p:nvPicPr>
          <p:cNvPr id="3" name="Picture 2" descr="biosketchgrab1.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531350">
            <a:off x="934400" y="3314585"/>
            <a:ext cx="1796828" cy="2222500"/>
          </a:xfrm>
          <a:prstGeom prst="rect">
            <a:avLst/>
          </a:prstGeom>
        </p:spPr>
      </p:pic>
      <p:pic>
        <p:nvPicPr>
          <p:cNvPr id="4" name="Picture 3" descr="biosketchgrab2.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547219">
            <a:off x="6506999" y="3310669"/>
            <a:ext cx="1714500" cy="2214400"/>
          </a:xfrm>
          <a:prstGeom prst="rect">
            <a:avLst/>
          </a:prstGeom>
        </p:spPr>
      </p:pic>
      <p:pic>
        <p:nvPicPr>
          <p:cNvPr id="7" name="Picture 6" descr="emory hz logo.tiff"/>
          <p:cNvPicPr>
            <a:picLocks noChangeAspect="1"/>
          </p:cNvPicPr>
          <p:nvPr/>
        </p:nvPicPr>
        <p:blipFill rotWithShape="1">
          <a:blip r:embed="rId5">
            <a:extLst>
              <a:ext uri="{28A0092B-C50C-407E-A947-70E740481C1C}">
                <a14:useLocalDpi xmlns:a14="http://schemas.microsoft.com/office/drawing/2010/main" val="0"/>
              </a:ext>
            </a:extLst>
          </a:blip>
          <a:srcRect l="31982" t="2644" r="819" b="36702"/>
          <a:stretch/>
        </p:blipFill>
        <p:spPr>
          <a:xfrm>
            <a:off x="6788994" y="5901649"/>
            <a:ext cx="1727200" cy="414047"/>
          </a:xfrm>
          <a:prstGeom prst="rect">
            <a:avLst/>
          </a:prstGeom>
        </p:spPr>
      </p:pic>
    </p:spTree>
    <p:extLst>
      <p:ext uri="{BB962C8B-B14F-4D97-AF65-F5344CB8AC3E}">
        <p14:creationId xmlns:p14="http://schemas.microsoft.com/office/powerpoint/2010/main" val="23586783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Arial"/>
                <a:cs typeface="Arial"/>
              </a:rPr>
              <a:t>What is the NIH </a:t>
            </a:r>
            <a:r>
              <a:rPr lang="en-US" b="1" dirty="0">
                <a:latin typeface="Arial"/>
                <a:cs typeface="Arial"/>
              </a:rPr>
              <a:t>Biosketch?</a:t>
            </a:r>
            <a:endParaRPr lang="en-US" dirty="0"/>
          </a:p>
        </p:txBody>
      </p:sp>
      <p:sp>
        <p:nvSpPr>
          <p:cNvPr id="3" name="Content Placeholder 2"/>
          <p:cNvSpPr>
            <a:spLocks noGrp="1"/>
          </p:cNvSpPr>
          <p:nvPr>
            <p:ph idx="1"/>
          </p:nvPr>
        </p:nvSpPr>
        <p:spPr/>
        <p:txBody>
          <a:bodyPr/>
          <a:lstStyle/>
          <a:p>
            <a:r>
              <a:rPr lang="en-US" dirty="0">
                <a:latin typeface="Arial"/>
                <a:cs typeface="Arial"/>
              </a:rPr>
              <a:t>Highly formatted component of a grant proposal that enables reviewers to evaluate the qualifications of the PI and scientific team that will be executing the research project.</a:t>
            </a:r>
          </a:p>
          <a:p>
            <a:endParaRPr lang="en-US" dirty="0"/>
          </a:p>
        </p:txBody>
      </p:sp>
      <p:pic>
        <p:nvPicPr>
          <p:cNvPr id="4" name="Picture 3" descr="emory hz logo.tiff"/>
          <p:cNvPicPr>
            <a:picLocks noChangeAspect="1"/>
          </p:cNvPicPr>
          <p:nvPr/>
        </p:nvPicPr>
        <p:blipFill rotWithShape="1">
          <a:blip r:embed="rId2">
            <a:extLst>
              <a:ext uri="{28A0092B-C50C-407E-A947-70E740481C1C}">
                <a14:useLocalDpi xmlns:a14="http://schemas.microsoft.com/office/drawing/2010/main" val="0"/>
              </a:ext>
            </a:extLst>
          </a:blip>
          <a:srcRect l="31982" t="2644" r="819" b="36702"/>
          <a:stretch/>
        </p:blipFill>
        <p:spPr>
          <a:xfrm>
            <a:off x="7124700" y="6146773"/>
            <a:ext cx="1727200" cy="414047"/>
          </a:xfrm>
          <a:prstGeom prst="rect">
            <a:avLst/>
          </a:prstGeom>
        </p:spPr>
      </p:pic>
    </p:spTree>
    <p:extLst>
      <p:ext uri="{BB962C8B-B14F-4D97-AF65-F5344CB8AC3E}">
        <p14:creationId xmlns:p14="http://schemas.microsoft.com/office/powerpoint/2010/main" val="2503112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60000"/>
            <a:lumOff val="40000"/>
          </a:schemeClr>
        </a:solidFill>
        <a:effectLst/>
      </p:bgPr>
    </p:bg>
    <p:spTree>
      <p:nvGrpSpPr>
        <p:cNvPr id="1" name=""/>
        <p:cNvGrpSpPr/>
        <p:nvPr/>
      </p:nvGrpSpPr>
      <p:grpSpPr>
        <a:xfrm>
          <a:off x="0" y="0"/>
          <a:ext cx="0" cy="0"/>
          <a:chOff x="0" y="0"/>
          <a:chExt cx="0" cy="0"/>
        </a:xfrm>
      </p:grpSpPr>
      <p:pic>
        <p:nvPicPr>
          <p:cNvPr id="4" name="Picture 3" descr="Screen Shot 2015-02-16 at 5.26.5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7164" y="52294"/>
            <a:ext cx="5205543" cy="6858000"/>
          </a:xfrm>
          <a:prstGeom prst="rect">
            <a:avLst/>
          </a:prstGeom>
        </p:spPr>
      </p:pic>
      <p:sp>
        <p:nvSpPr>
          <p:cNvPr id="2" name="TextBox 1"/>
          <p:cNvSpPr txBox="1"/>
          <p:nvPr/>
        </p:nvSpPr>
        <p:spPr>
          <a:xfrm>
            <a:off x="171824" y="493059"/>
            <a:ext cx="3496235" cy="830997"/>
          </a:xfrm>
          <a:prstGeom prst="rect">
            <a:avLst/>
          </a:prstGeom>
          <a:noFill/>
        </p:spPr>
        <p:txBody>
          <a:bodyPr wrap="square" rtlCol="0">
            <a:spAutoFit/>
          </a:bodyPr>
          <a:lstStyle/>
          <a:p>
            <a:r>
              <a:rPr lang="en-US" dirty="0" smtClean="0"/>
              <a:t>Example posted by  NIH for guidance</a:t>
            </a:r>
            <a:endParaRPr lang="en-US" dirty="0"/>
          </a:p>
        </p:txBody>
      </p:sp>
    </p:spTree>
    <p:extLst>
      <p:ext uri="{BB962C8B-B14F-4D97-AF65-F5344CB8AC3E}">
        <p14:creationId xmlns:p14="http://schemas.microsoft.com/office/powerpoint/2010/main" val="270501194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2" y="244158"/>
            <a:ext cx="7532687" cy="987742"/>
          </a:xfrm>
        </p:spPr>
        <p:txBody>
          <a:bodyPr vert="horz" lIns="91440" tIns="45720" rIns="91440" bIns="45720" rtlCol="0" anchor="ctr">
            <a:normAutofit fontScale="90000"/>
          </a:bodyPr>
          <a:lstStyle/>
          <a:p>
            <a:r>
              <a:rPr lang="en-US" sz="3600" b="1" dirty="0">
                <a:latin typeface="Arial"/>
                <a:cs typeface="Arial"/>
              </a:rPr>
              <a:t>What </a:t>
            </a:r>
            <a:r>
              <a:rPr lang="en-US" sz="3600" b="1" dirty="0" smtClean="0">
                <a:latin typeface="Arial"/>
                <a:cs typeface="Arial"/>
              </a:rPr>
              <a:t>do Reviewers </a:t>
            </a:r>
            <a:r>
              <a:rPr lang="en-US" sz="3600" b="1" dirty="0">
                <a:latin typeface="Arial"/>
                <a:cs typeface="Arial"/>
              </a:rPr>
              <a:t>look for in the Biosketch?</a:t>
            </a:r>
          </a:p>
        </p:txBody>
      </p:sp>
      <p:sp>
        <p:nvSpPr>
          <p:cNvPr id="3" name="Content Placeholder 2"/>
          <p:cNvSpPr>
            <a:spLocks noGrp="1"/>
          </p:cNvSpPr>
          <p:nvPr>
            <p:ph idx="1"/>
          </p:nvPr>
        </p:nvSpPr>
        <p:spPr>
          <a:xfrm>
            <a:off x="355600" y="1776940"/>
            <a:ext cx="8229600" cy="4748319"/>
          </a:xfrm>
        </p:spPr>
        <p:txBody>
          <a:bodyPr>
            <a:normAutofit/>
          </a:bodyPr>
          <a:lstStyle/>
          <a:p>
            <a:pPr marL="514350" indent="-514350">
              <a:buFont typeface="+mj-lt"/>
              <a:buAutoNum type="arabicPeriod"/>
            </a:pPr>
            <a:r>
              <a:rPr lang="en-US" sz="2000" dirty="0" smtClean="0">
                <a:solidFill>
                  <a:srgbClr val="0000FF"/>
                </a:solidFill>
                <a:latin typeface="Arial"/>
                <a:cs typeface="Arial"/>
              </a:rPr>
              <a:t>Are you qualified to do the job?</a:t>
            </a:r>
          </a:p>
          <a:p>
            <a:pPr lvl="1"/>
            <a:r>
              <a:rPr lang="en-US" sz="2000" dirty="0" smtClean="0">
                <a:solidFill>
                  <a:srgbClr val="000000"/>
                </a:solidFill>
                <a:latin typeface="Arial"/>
                <a:cs typeface="Arial"/>
              </a:rPr>
              <a:t>Is there a good match between your track record (Training + current activities + publications) and the proposed research aims?</a:t>
            </a:r>
          </a:p>
          <a:p>
            <a:pPr lvl="1"/>
            <a:r>
              <a:rPr lang="en-US" sz="2000" dirty="0" smtClean="0">
                <a:solidFill>
                  <a:srgbClr val="000000"/>
                </a:solidFill>
                <a:latin typeface="Arial"/>
                <a:cs typeface="Arial"/>
              </a:rPr>
              <a:t>Are you a good match for the type of grant you are submitting (e.g., F32 vs. K99/R00 vs. R01)?</a:t>
            </a:r>
            <a:endParaRPr lang="en-US" sz="2000" dirty="0" smtClean="0">
              <a:latin typeface="Arial"/>
              <a:cs typeface="Arial"/>
            </a:endParaRPr>
          </a:p>
          <a:p>
            <a:pPr marL="514350" indent="-514350">
              <a:buFont typeface="+mj-lt"/>
              <a:buAutoNum type="arabicPeriod"/>
            </a:pPr>
            <a:r>
              <a:rPr lang="en-US" sz="2000" dirty="0">
                <a:solidFill>
                  <a:srgbClr val="0000FF"/>
                </a:solidFill>
                <a:latin typeface="Arial"/>
                <a:cs typeface="Arial"/>
              </a:rPr>
              <a:t>Do you have peer-reviewed publications relevant to the proposal or those that suggest that you are likely to publish good science in the </a:t>
            </a:r>
            <a:r>
              <a:rPr lang="en-US" sz="2000" dirty="0" smtClean="0">
                <a:solidFill>
                  <a:srgbClr val="0000FF"/>
                </a:solidFill>
                <a:latin typeface="Arial"/>
                <a:cs typeface="Arial"/>
              </a:rPr>
              <a:t>future?</a:t>
            </a:r>
            <a:endParaRPr lang="en-US" sz="2000" dirty="0">
              <a:latin typeface="Arial"/>
              <a:cs typeface="Arial"/>
            </a:endParaRPr>
          </a:p>
          <a:p>
            <a:pPr marL="514350" indent="-514350">
              <a:buFont typeface="+mj-lt"/>
              <a:buAutoNum type="arabicPeriod"/>
            </a:pPr>
            <a:r>
              <a:rPr lang="en-US" sz="2000" dirty="0">
                <a:solidFill>
                  <a:srgbClr val="0000FF"/>
                </a:solidFill>
                <a:latin typeface="Arial"/>
                <a:cs typeface="Arial"/>
              </a:rPr>
              <a:t>Do you have appropriate time/effort devoted to the project? (Research </a:t>
            </a:r>
            <a:r>
              <a:rPr lang="en-US" sz="2000" dirty="0" smtClean="0">
                <a:solidFill>
                  <a:srgbClr val="0000FF"/>
                </a:solidFill>
                <a:latin typeface="Arial"/>
                <a:cs typeface="Arial"/>
              </a:rPr>
              <a:t>Support [+ </a:t>
            </a:r>
            <a:r>
              <a:rPr lang="en-US" sz="2000" dirty="0">
                <a:solidFill>
                  <a:srgbClr val="0000FF"/>
                </a:solidFill>
                <a:latin typeface="Arial"/>
                <a:cs typeface="Arial"/>
              </a:rPr>
              <a:t>Budget </a:t>
            </a:r>
            <a:r>
              <a:rPr lang="en-US" sz="2000" dirty="0" smtClean="0">
                <a:solidFill>
                  <a:srgbClr val="0000FF"/>
                </a:solidFill>
                <a:latin typeface="Arial"/>
                <a:cs typeface="Arial"/>
              </a:rPr>
              <a:t>Justification])</a:t>
            </a:r>
            <a:endParaRPr lang="en-US" sz="2000" dirty="0">
              <a:solidFill>
                <a:srgbClr val="0000FF"/>
              </a:solidFill>
              <a:latin typeface="Arial"/>
              <a:cs typeface="Arial"/>
            </a:endParaRPr>
          </a:p>
          <a:p>
            <a:pPr lvl="1"/>
            <a:r>
              <a:rPr lang="en-US" sz="2000" dirty="0" smtClean="0">
                <a:solidFill>
                  <a:schemeClr val="tx1"/>
                </a:solidFill>
                <a:latin typeface="Arial"/>
                <a:cs typeface="Arial"/>
              </a:rPr>
              <a:t>Too much time on a grant is as important as too little time</a:t>
            </a:r>
            <a:endParaRPr lang="en-US" sz="2000" dirty="0">
              <a:solidFill>
                <a:schemeClr val="tx1"/>
              </a:solidFill>
              <a:latin typeface="Arial"/>
              <a:cs typeface="Arial"/>
            </a:endParaRPr>
          </a:p>
        </p:txBody>
      </p:sp>
      <p:pic>
        <p:nvPicPr>
          <p:cNvPr id="4" name="Picture 3" descr="emory hz logo.tiff"/>
          <p:cNvPicPr>
            <a:picLocks noChangeAspect="1"/>
          </p:cNvPicPr>
          <p:nvPr/>
        </p:nvPicPr>
        <p:blipFill rotWithShape="1">
          <a:blip r:embed="rId2">
            <a:extLst>
              <a:ext uri="{28A0092B-C50C-407E-A947-70E740481C1C}">
                <a14:useLocalDpi xmlns:a14="http://schemas.microsoft.com/office/drawing/2010/main" val="0"/>
              </a:ext>
            </a:extLst>
          </a:blip>
          <a:srcRect l="31982" t="2644" r="819" b="36702"/>
          <a:stretch/>
        </p:blipFill>
        <p:spPr>
          <a:xfrm>
            <a:off x="7124700" y="6146773"/>
            <a:ext cx="1727200" cy="414047"/>
          </a:xfrm>
          <a:prstGeom prst="rect">
            <a:avLst/>
          </a:prstGeom>
        </p:spPr>
      </p:pic>
    </p:spTree>
    <p:extLst>
      <p:ext uri="{BB962C8B-B14F-4D97-AF65-F5344CB8AC3E}">
        <p14:creationId xmlns:p14="http://schemas.microsoft.com/office/powerpoint/2010/main" val="184254333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sz="3600" b="1" dirty="0" smtClean="0">
                <a:latin typeface="Arial"/>
                <a:cs typeface="Arial"/>
              </a:rPr>
              <a:t>NIH Review </a:t>
            </a:r>
            <a:r>
              <a:rPr lang="en-US" sz="3600" b="1" dirty="0">
                <a:latin typeface="Arial"/>
                <a:cs typeface="Arial"/>
              </a:rPr>
              <a:t>Criterion </a:t>
            </a:r>
            <a:r>
              <a:rPr lang="en-US" sz="3600" b="1" dirty="0" smtClean="0">
                <a:latin typeface="Arial"/>
                <a:cs typeface="Arial"/>
              </a:rPr>
              <a:t>that relies on the Biosketch</a:t>
            </a:r>
            <a:endParaRPr lang="en-US" sz="3600" b="1" dirty="0">
              <a:latin typeface="Arial"/>
              <a:cs typeface="Arial"/>
            </a:endParaRPr>
          </a:p>
        </p:txBody>
      </p:sp>
      <p:sp>
        <p:nvSpPr>
          <p:cNvPr id="3" name="Content Placeholder 2"/>
          <p:cNvSpPr>
            <a:spLocks noGrp="1"/>
          </p:cNvSpPr>
          <p:nvPr>
            <p:ph idx="1"/>
          </p:nvPr>
        </p:nvSpPr>
        <p:spPr>
          <a:xfrm>
            <a:off x="457200" y="5853128"/>
            <a:ext cx="8229600" cy="748170"/>
          </a:xfrm>
        </p:spPr>
        <p:txBody>
          <a:bodyPr>
            <a:normAutofit/>
          </a:bodyPr>
          <a:lstStyle/>
          <a:p>
            <a:pPr marL="0" indent="0" algn="ctr">
              <a:buNone/>
            </a:pPr>
            <a:r>
              <a:rPr lang="en-US" sz="2800" b="1" i="1" dirty="0" smtClean="0">
                <a:solidFill>
                  <a:srgbClr val="FF6600"/>
                </a:solidFill>
              </a:rPr>
              <a:t>You are not your research but you are your </a:t>
            </a:r>
            <a:r>
              <a:rPr lang="en-US" sz="2800" b="1" i="1" dirty="0">
                <a:solidFill>
                  <a:srgbClr val="FF6600"/>
                </a:solidFill>
              </a:rPr>
              <a:t>biosketch</a:t>
            </a:r>
          </a:p>
          <a:p>
            <a:endParaRPr lang="en-US" i="1" dirty="0">
              <a:solidFill>
                <a:srgbClr val="0000FF"/>
              </a:solidFill>
            </a:endParaRPr>
          </a:p>
          <a:p>
            <a:endParaRPr lang="en-US" i="1" dirty="0">
              <a:solidFill>
                <a:srgbClr val="0000FF"/>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495777338"/>
              </p:ext>
            </p:extLst>
          </p:nvPr>
        </p:nvGraphicFramePr>
        <p:xfrm>
          <a:off x="999546" y="2102835"/>
          <a:ext cx="7020012" cy="3648342"/>
        </p:xfrm>
        <a:graphic>
          <a:graphicData uri="http://schemas.openxmlformats.org/drawingml/2006/table">
            <a:tbl>
              <a:tblPr firstRow="1" bandRow="1">
                <a:tableStyleId>{5C22544A-7EE6-4342-B048-85BDC9FD1C3A}</a:tableStyleId>
              </a:tblPr>
              <a:tblGrid>
                <a:gridCol w="2798573"/>
                <a:gridCol w="2046045"/>
                <a:gridCol w="2175394"/>
              </a:tblGrid>
              <a:tr h="531240">
                <a:tc>
                  <a:txBody>
                    <a:bodyPr/>
                    <a:lstStyle/>
                    <a:p>
                      <a:pPr algn="ctr"/>
                      <a:r>
                        <a:rPr lang="en-US" b="1" u="sng" dirty="0" smtClean="0">
                          <a:solidFill>
                            <a:schemeClr val="accent3">
                              <a:lumMod val="75000"/>
                            </a:schemeClr>
                          </a:solidFill>
                          <a:latin typeface="Arial"/>
                          <a:cs typeface="Arial"/>
                        </a:rPr>
                        <a:t>F- Fellowship Grants</a:t>
                      </a:r>
                      <a:endParaRPr lang="en-US" b="1" u="sng" dirty="0">
                        <a:solidFill>
                          <a:schemeClr val="accent3">
                            <a:lumMod val="75000"/>
                          </a:schemeClr>
                        </a:solidFill>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b="1" u="sng" dirty="0" smtClean="0">
                          <a:solidFill>
                            <a:schemeClr val="accent3">
                              <a:lumMod val="75000"/>
                            </a:schemeClr>
                          </a:solidFill>
                          <a:latin typeface="Arial"/>
                          <a:cs typeface="Arial"/>
                        </a:rPr>
                        <a:t>K - Career Development </a:t>
                      </a:r>
                      <a:endParaRPr lang="en-US" b="1" u="sng" dirty="0">
                        <a:solidFill>
                          <a:schemeClr val="accent3">
                            <a:lumMod val="75000"/>
                          </a:schemeClr>
                        </a:solidFill>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b="1" u="sng" dirty="0" smtClean="0">
                          <a:solidFill>
                            <a:schemeClr val="accent3">
                              <a:lumMod val="75000"/>
                            </a:schemeClr>
                          </a:solidFill>
                          <a:latin typeface="Arial"/>
                          <a:cs typeface="Arial"/>
                        </a:rPr>
                        <a:t>Standard</a:t>
                      </a:r>
                      <a:r>
                        <a:rPr lang="en-US" b="1" u="sng" baseline="0" dirty="0" smtClean="0">
                          <a:solidFill>
                            <a:schemeClr val="accent3">
                              <a:lumMod val="75000"/>
                            </a:schemeClr>
                          </a:solidFill>
                          <a:latin typeface="Arial"/>
                          <a:cs typeface="Arial"/>
                        </a:rPr>
                        <a:t> Grants</a:t>
                      </a:r>
                      <a:endParaRPr lang="en-US" b="1" u="sng" dirty="0">
                        <a:solidFill>
                          <a:schemeClr val="accent3">
                            <a:lumMod val="75000"/>
                          </a:schemeClr>
                        </a:solidFill>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307782">
                <a:tc>
                  <a:txBody>
                    <a:bodyPr/>
                    <a:lstStyle/>
                    <a:p>
                      <a:r>
                        <a:rPr lang="en-US" b="1" dirty="0" smtClean="0">
                          <a:solidFill>
                            <a:srgbClr val="000000"/>
                          </a:solidFill>
                          <a:latin typeface="Arial"/>
                          <a:cs typeface="Arial"/>
                        </a:rPr>
                        <a:t>Fellowship Applicant</a:t>
                      </a:r>
                      <a:endParaRPr lang="en-US" b="1" dirty="0">
                        <a:solidFill>
                          <a:srgbClr val="000000"/>
                        </a:solidFill>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r>
                        <a:rPr lang="en-US" b="1" dirty="0" smtClean="0">
                          <a:solidFill>
                            <a:schemeClr val="tx1"/>
                          </a:solidFill>
                          <a:latin typeface="Arial"/>
                          <a:cs typeface="Arial"/>
                        </a:rPr>
                        <a:t>Candidate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r>
                        <a:rPr lang="en-US" dirty="0" smtClean="0">
                          <a:solidFill>
                            <a:schemeClr val="tx1"/>
                          </a:solidFill>
                          <a:latin typeface="Arial"/>
                          <a:cs typeface="Arial"/>
                        </a:rPr>
                        <a:t>Significance</a:t>
                      </a:r>
                      <a:endParaRPr lang="en-US" dirty="0">
                        <a:solidFill>
                          <a:schemeClr val="tx1"/>
                        </a:solidFill>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758914">
                <a:tc>
                  <a:txBody>
                    <a:bodyPr/>
                    <a:lstStyle/>
                    <a:p>
                      <a:r>
                        <a:rPr lang="en-US" dirty="0" smtClean="0">
                          <a:solidFill>
                            <a:srgbClr val="000000"/>
                          </a:solidFill>
                          <a:latin typeface="Arial"/>
                          <a:cs typeface="Arial"/>
                        </a:rPr>
                        <a:t>Sponsors, Collaborators and Consultants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b="0" dirty="0" smtClean="0">
                          <a:solidFill>
                            <a:schemeClr val="tx1"/>
                          </a:solidFill>
                          <a:latin typeface="Arial"/>
                          <a:cs typeface="Arial"/>
                        </a:rPr>
                        <a:t>Career </a:t>
                      </a:r>
                      <a:r>
                        <a:rPr lang="en-US" b="0" dirty="0" err="1" smtClean="0">
                          <a:solidFill>
                            <a:schemeClr val="tx1"/>
                          </a:solidFill>
                          <a:latin typeface="Arial"/>
                          <a:cs typeface="Arial"/>
                        </a:rPr>
                        <a:t>Dev</a:t>
                      </a:r>
                      <a:r>
                        <a:rPr lang="en-US" b="0" dirty="0" smtClean="0">
                          <a:solidFill>
                            <a:schemeClr val="tx1"/>
                          </a:solidFill>
                          <a:latin typeface="Arial"/>
                          <a:cs typeface="Arial"/>
                        </a:rPr>
                        <a:t> Plan/Career Goals</a:t>
                      </a:r>
                      <a:endParaRPr lang="en-US" b="0" dirty="0">
                        <a:solidFill>
                          <a:schemeClr val="tx1"/>
                        </a:solidFill>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r>
                        <a:rPr lang="en-US" b="1" dirty="0" smtClean="0">
                          <a:solidFill>
                            <a:schemeClr val="tx1"/>
                          </a:solidFill>
                          <a:latin typeface="Arial"/>
                          <a:cs typeface="Arial"/>
                        </a:rPr>
                        <a:t>Investigator</a:t>
                      </a:r>
                      <a:endParaRPr lang="en-US" b="1" dirty="0">
                        <a:solidFill>
                          <a:schemeClr val="tx1"/>
                        </a:solidFill>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r>
              <a:tr h="531240">
                <a:tc>
                  <a:txBody>
                    <a:bodyPr/>
                    <a:lstStyle/>
                    <a:p>
                      <a:r>
                        <a:rPr lang="en-US" dirty="0" smtClean="0">
                          <a:solidFill>
                            <a:srgbClr val="000000"/>
                          </a:solidFill>
                          <a:latin typeface="Arial"/>
                          <a:cs typeface="Arial"/>
                        </a:rPr>
                        <a:t>Research Training Plan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dirty="0" smtClean="0">
                          <a:solidFill>
                            <a:schemeClr val="tx1"/>
                          </a:solidFill>
                          <a:latin typeface="Arial"/>
                          <a:cs typeface="Arial"/>
                        </a:rPr>
                        <a:t>Research Plan</a:t>
                      </a:r>
                      <a:endParaRPr lang="en-US" dirty="0">
                        <a:solidFill>
                          <a:schemeClr val="tx1"/>
                        </a:solidFill>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dirty="0" smtClean="0">
                          <a:solidFill>
                            <a:schemeClr val="tx1"/>
                          </a:solidFill>
                          <a:latin typeface="Arial"/>
                          <a:cs typeface="Arial"/>
                        </a:rPr>
                        <a:t>Innovation</a:t>
                      </a:r>
                      <a:endParaRPr lang="en-US" dirty="0">
                        <a:solidFill>
                          <a:schemeClr val="tx1"/>
                        </a:solidFill>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7782">
                <a:tc>
                  <a:txBody>
                    <a:bodyPr/>
                    <a:lstStyle/>
                    <a:p>
                      <a:r>
                        <a:rPr lang="en-US" dirty="0" smtClean="0">
                          <a:solidFill>
                            <a:srgbClr val="000000"/>
                          </a:solidFill>
                          <a:latin typeface="Arial"/>
                          <a:cs typeface="Arial"/>
                        </a:rPr>
                        <a:t>Training Potential</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dirty="0" smtClean="0">
                          <a:solidFill>
                            <a:schemeClr val="tx1"/>
                          </a:solidFill>
                          <a:latin typeface="Arial"/>
                          <a:cs typeface="Arial"/>
                        </a:rPr>
                        <a:t>Mentors, etc.</a:t>
                      </a:r>
                      <a:endParaRPr lang="en-US" dirty="0">
                        <a:solidFill>
                          <a:schemeClr val="tx1"/>
                        </a:solidFill>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dirty="0" smtClean="0">
                          <a:solidFill>
                            <a:schemeClr val="tx1"/>
                          </a:solidFill>
                          <a:latin typeface="Arial"/>
                          <a:cs typeface="Arial"/>
                        </a:rPr>
                        <a:t>Approach</a:t>
                      </a:r>
                      <a:endParaRPr lang="en-US" dirty="0">
                        <a:solidFill>
                          <a:schemeClr val="tx1"/>
                        </a:solidFill>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6588">
                <a:tc>
                  <a:txBody>
                    <a:bodyPr/>
                    <a:lstStyle/>
                    <a:p>
                      <a:r>
                        <a:rPr lang="en-US" dirty="0" smtClean="0">
                          <a:solidFill>
                            <a:srgbClr val="000000"/>
                          </a:solidFill>
                          <a:latin typeface="Arial"/>
                          <a:cs typeface="Arial"/>
                        </a:rPr>
                        <a:t>Institutional Environment and Commitment to Training</a:t>
                      </a:r>
                      <a:endParaRPr lang="en-US" dirty="0">
                        <a:solidFill>
                          <a:srgbClr val="000000"/>
                        </a:solidFill>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dirty="0" smtClean="0">
                          <a:solidFill>
                            <a:schemeClr val="tx1"/>
                          </a:solidFill>
                          <a:latin typeface="Arial"/>
                          <a:cs typeface="Arial"/>
                        </a:rPr>
                        <a:t>Environment</a:t>
                      </a:r>
                      <a:r>
                        <a:rPr lang="en-US" baseline="0" dirty="0" smtClean="0">
                          <a:solidFill>
                            <a:schemeClr val="tx1"/>
                          </a:solidFill>
                          <a:latin typeface="Arial"/>
                          <a:cs typeface="Arial"/>
                        </a:rPr>
                        <a:t> </a:t>
                      </a:r>
                      <a:r>
                        <a:rPr lang="en-US" dirty="0" smtClean="0">
                          <a:solidFill>
                            <a:schemeClr val="tx1"/>
                          </a:solidFill>
                          <a:latin typeface="Arial"/>
                          <a:cs typeface="Arial"/>
                        </a:rPr>
                        <a:t>Commitment</a:t>
                      </a:r>
                      <a:r>
                        <a:rPr lang="en-US" baseline="0" dirty="0" smtClean="0">
                          <a:solidFill>
                            <a:schemeClr val="tx1"/>
                          </a:solidFill>
                          <a:latin typeface="Arial"/>
                          <a:cs typeface="Arial"/>
                        </a:rPr>
                        <a:t> to Candidate</a:t>
                      </a:r>
                      <a:endParaRPr lang="en-US" dirty="0">
                        <a:solidFill>
                          <a:schemeClr val="tx1"/>
                        </a:solidFill>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dirty="0" smtClean="0">
                          <a:solidFill>
                            <a:schemeClr val="tx1"/>
                          </a:solidFill>
                          <a:latin typeface="Arial"/>
                          <a:cs typeface="Arial"/>
                        </a:rPr>
                        <a:t>Environment</a:t>
                      </a:r>
                      <a:endParaRPr lang="en-US" dirty="0">
                        <a:solidFill>
                          <a:schemeClr val="tx1"/>
                        </a:solidFill>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Picture 4" descr="emory hz logo.tiff"/>
          <p:cNvPicPr>
            <a:picLocks noChangeAspect="1"/>
          </p:cNvPicPr>
          <p:nvPr/>
        </p:nvPicPr>
        <p:blipFill rotWithShape="1">
          <a:blip r:embed="rId2">
            <a:extLst>
              <a:ext uri="{28A0092B-C50C-407E-A947-70E740481C1C}">
                <a14:useLocalDpi xmlns:a14="http://schemas.microsoft.com/office/drawing/2010/main" val="0"/>
              </a:ext>
            </a:extLst>
          </a:blip>
          <a:srcRect l="31982" t="2644" r="819" b="36702"/>
          <a:stretch/>
        </p:blipFill>
        <p:spPr>
          <a:xfrm>
            <a:off x="7702066" y="6372972"/>
            <a:ext cx="1149833" cy="187848"/>
          </a:xfrm>
          <a:prstGeom prst="rect">
            <a:avLst/>
          </a:prstGeom>
        </p:spPr>
      </p:pic>
    </p:spTree>
    <p:extLst>
      <p:ext uri="{BB962C8B-B14F-4D97-AF65-F5344CB8AC3E}">
        <p14:creationId xmlns:p14="http://schemas.microsoft.com/office/powerpoint/2010/main" val="313954208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latin typeface="Arial"/>
                <a:cs typeface="Arial"/>
              </a:rPr>
              <a:t>What’s New for the Biosketch?</a:t>
            </a:r>
            <a:endParaRPr lang="en-US" sz="3200" b="1" dirty="0">
              <a:latin typeface="Arial"/>
              <a:cs typeface="Arial"/>
            </a:endParaRPr>
          </a:p>
        </p:txBody>
      </p:sp>
      <p:sp>
        <p:nvSpPr>
          <p:cNvPr id="3" name="Content Placeholder 2"/>
          <p:cNvSpPr>
            <a:spLocks noGrp="1"/>
          </p:cNvSpPr>
          <p:nvPr>
            <p:ph idx="1"/>
          </p:nvPr>
        </p:nvSpPr>
        <p:spPr>
          <a:xfrm>
            <a:off x="457200" y="1803400"/>
            <a:ext cx="8420100" cy="4597400"/>
          </a:xfrm>
        </p:spPr>
        <p:txBody>
          <a:bodyPr>
            <a:normAutofit lnSpcReduction="10000"/>
          </a:bodyPr>
          <a:lstStyle/>
          <a:p>
            <a:pPr>
              <a:spcAft>
                <a:spcPts val="600"/>
              </a:spcAft>
              <a:buFont typeface="Wingdings" charset="2"/>
              <a:buChar char="Ø"/>
            </a:pPr>
            <a:r>
              <a:rPr lang="en-US" b="1" dirty="0" smtClean="0">
                <a:solidFill>
                  <a:srgbClr val="0000FF"/>
                </a:solidFill>
                <a:latin typeface="Arial"/>
                <a:cs typeface="Arial"/>
              </a:rPr>
              <a:t>Change occurs on May 25, 2015</a:t>
            </a:r>
          </a:p>
          <a:p>
            <a:pPr>
              <a:spcAft>
                <a:spcPts val="600"/>
              </a:spcAft>
              <a:buFont typeface="Wingdings" charset="2"/>
              <a:buChar char="Ø"/>
            </a:pPr>
            <a:r>
              <a:rPr lang="en-US" b="1" dirty="0" smtClean="0">
                <a:solidFill>
                  <a:srgbClr val="0000FF"/>
                </a:solidFill>
                <a:latin typeface="Arial"/>
                <a:cs typeface="Arial"/>
              </a:rPr>
              <a:t>5 pages </a:t>
            </a:r>
            <a:r>
              <a:rPr lang="en-US" dirty="0" smtClean="0">
                <a:solidFill>
                  <a:srgbClr val="0000FF"/>
                </a:solidFill>
                <a:latin typeface="Arial"/>
                <a:cs typeface="Arial"/>
              </a:rPr>
              <a:t>(was 4 pages) maximum</a:t>
            </a:r>
          </a:p>
          <a:p>
            <a:pPr>
              <a:buFont typeface="Wingdings" charset="2"/>
              <a:buChar char="Ø"/>
            </a:pPr>
            <a:r>
              <a:rPr lang="en-US" b="1" dirty="0" smtClean="0">
                <a:solidFill>
                  <a:srgbClr val="0000FF"/>
                </a:solidFill>
                <a:latin typeface="Arial"/>
                <a:cs typeface="Arial"/>
              </a:rPr>
              <a:t>Section C</a:t>
            </a:r>
            <a:r>
              <a:rPr lang="en-US" b="1" dirty="0">
                <a:solidFill>
                  <a:srgbClr val="0000FF"/>
                </a:solidFill>
                <a:latin typeface="Arial"/>
                <a:cs typeface="Arial"/>
              </a:rPr>
              <a:t>.  Contributions to </a:t>
            </a:r>
            <a:r>
              <a:rPr lang="en-US" b="1" dirty="0" smtClean="0">
                <a:solidFill>
                  <a:srgbClr val="0000FF"/>
                </a:solidFill>
                <a:latin typeface="Arial"/>
                <a:cs typeface="Arial"/>
              </a:rPr>
              <a:t>Science</a:t>
            </a:r>
          </a:p>
          <a:p>
            <a:pPr lvl="1"/>
            <a:r>
              <a:rPr lang="en-US" sz="2000" dirty="0" smtClean="0">
                <a:solidFill>
                  <a:schemeClr val="tx1"/>
                </a:solidFill>
                <a:latin typeface="Arial"/>
                <a:cs typeface="Arial"/>
              </a:rPr>
              <a:t>Describe </a:t>
            </a:r>
            <a:r>
              <a:rPr lang="en-US" sz="2000" u="sng" dirty="0" smtClean="0">
                <a:solidFill>
                  <a:schemeClr val="tx1"/>
                </a:solidFill>
                <a:latin typeface="Arial"/>
                <a:cs typeface="Arial"/>
              </a:rPr>
              <a:t>up </a:t>
            </a:r>
            <a:r>
              <a:rPr lang="en-US" sz="2000" u="sng" dirty="0">
                <a:solidFill>
                  <a:schemeClr val="tx1"/>
                </a:solidFill>
                <a:latin typeface="Arial"/>
                <a:cs typeface="Arial"/>
              </a:rPr>
              <a:t>to </a:t>
            </a:r>
            <a:r>
              <a:rPr lang="en-US" sz="2000" u="sng" dirty="0" smtClean="0">
                <a:solidFill>
                  <a:schemeClr val="tx1"/>
                </a:solidFill>
                <a:latin typeface="Arial"/>
                <a:cs typeface="Arial"/>
              </a:rPr>
              <a:t>5</a:t>
            </a:r>
            <a:r>
              <a:rPr lang="en-US" sz="2000" dirty="0" smtClean="0">
                <a:solidFill>
                  <a:schemeClr val="tx1"/>
                </a:solidFill>
                <a:latin typeface="Arial"/>
                <a:cs typeface="Arial"/>
              </a:rPr>
              <a:t> of </a:t>
            </a:r>
            <a:r>
              <a:rPr lang="en-US" sz="2000" dirty="0">
                <a:solidFill>
                  <a:schemeClr val="tx1"/>
                </a:solidFill>
                <a:latin typeface="Arial"/>
                <a:cs typeface="Arial"/>
              </a:rPr>
              <a:t>your most significant contributions to </a:t>
            </a:r>
            <a:r>
              <a:rPr lang="en-US" sz="2000" dirty="0" smtClean="0">
                <a:solidFill>
                  <a:schemeClr val="tx1"/>
                </a:solidFill>
                <a:latin typeface="Arial"/>
                <a:cs typeface="Arial"/>
              </a:rPr>
              <a:t>science, and for each of these:</a:t>
            </a:r>
          </a:p>
          <a:p>
            <a:pPr lvl="2"/>
            <a:r>
              <a:rPr lang="en-US" dirty="0" smtClean="0">
                <a:solidFill>
                  <a:srgbClr val="000000"/>
                </a:solidFill>
                <a:latin typeface="Arial"/>
                <a:cs typeface="Arial"/>
              </a:rPr>
              <a:t>indicate </a:t>
            </a:r>
            <a:r>
              <a:rPr lang="en-US" dirty="0">
                <a:solidFill>
                  <a:srgbClr val="000000"/>
                </a:solidFill>
                <a:latin typeface="Arial"/>
                <a:cs typeface="Arial"/>
              </a:rPr>
              <a:t>the historical background that frames the scientific problem; </a:t>
            </a:r>
            <a:endParaRPr lang="en-US" dirty="0" smtClean="0">
              <a:solidFill>
                <a:srgbClr val="000000"/>
              </a:solidFill>
              <a:latin typeface="Arial"/>
              <a:cs typeface="Arial"/>
            </a:endParaRPr>
          </a:p>
          <a:p>
            <a:pPr lvl="2"/>
            <a:r>
              <a:rPr lang="en-US" dirty="0" smtClean="0">
                <a:solidFill>
                  <a:srgbClr val="000000"/>
                </a:solidFill>
                <a:latin typeface="Arial"/>
                <a:cs typeface="Arial"/>
              </a:rPr>
              <a:t>the </a:t>
            </a:r>
            <a:r>
              <a:rPr lang="en-US" dirty="0">
                <a:solidFill>
                  <a:srgbClr val="000000"/>
                </a:solidFill>
                <a:latin typeface="Arial"/>
                <a:cs typeface="Arial"/>
              </a:rPr>
              <a:t>central finding(s)</a:t>
            </a:r>
            <a:r>
              <a:rPr lang="en-US" dirty="0" smtClean="0">
                <a:solidFill>
                  <a:srgbClr val="000000"/>
                </a:solidFill>
                <a:latin typeface="Arial"/>
                <a:cs typeface="Arial"/>
              </a:rPr>
              <a:t>;</a:t>
            </a:r>
          </a:p>
          <a:p>
            <a:pPr lvl="2"/>
            <a:r>
              <a:rPr lang="en-US" dirty="0" smtClean="0">
                <a:solidFill>
                  <a:srgbClr val="000000"/>
                </a:solidFill>
                <a:latin typeface="Arial"/>
                <a:cs typeface="Arial"/>
              </a:rPr>
              <a:t>the </a:t>
            </a:r>
            <a:r>
              <a:rPr lang="en-US" dirty="0">
                <a:solidFill>
                  <a:srgbClr val="000000"/>
                </a:solidFill>
                <a:latin typeface="Arial"/>
                <a:cs typeface="Arial"/>
              </a:rPr>
              <a:t>influence of the finding(s) on the progress of science or the application of those finding(s) to health or technology</a:t>
            </a:r>
            <a:r>
              <a:rPr lang="en-US" dirty="0" smtClean="0">
                <a:solidFill>
                  <a:srgbClr val="000000"/>
                </a:solidFill>
                <a:latin typeface="Arial"/>
                <a:cs typeface="Arial"/>
              </a:rPr>
              <a:t>; and</a:t>
            </a:r>
          </a:p>
          <a:p>
            <a:pPr lvl="2"/>
            <a:r>
              <a:rPr lang="en-US" dirty="0" smtClean="0">
                <a:solidFill>
                  <a:srgbClr val="000000"/>
                </a:solidFill>
                <a:latin typeface="Arial"/>
                <a:cs typeface="Arial"/>
              </a:rPr>
              <a:t>your </a:t>
            </a:r>
            <a:r>
              <a:rPr lang="en-US" dirty="0">
                <a:solidFill>
                  <a:srgbClr val="000000"/>
                </a:solidFill>
                <a:latin typeface="Arial"/>
                <a:cs typeface="Arial"/>
              </a:rPr>
              <a:t>specific role in the described work. </a:t>
            </a:r>
          </a:p>
        </p:txBody>
      </p:sp>
      <p:pic>
        <p:nvPicPr>
          <p:cNvPr id="4" name="Picture 3" descr="emory hz logo.tiff"/>
          <p:cNvPicPr>
            <a:picLocks noChangeAspect="1"/>
          </p:cNvPicPr>
          <p:nvPr/>
        </p:nvPicPr>
        <p:blipFill rotWithShape="1">
          <a:blip r:embed="rId2">
            <a:extLst>
              <a:ext uri="{28A0092B-C50C-407E-A947-70E740481C1C}">
                <a14:useLocalDpi xmlns:a14="http://schemas.microsoft.com/office/drawing/2010/main" val="0"/>
              </a:ext>
            </a:extLst>
          </a:blip>
          <a:srcRect l="31982" t="2644" r="819" b="36702"/>
          <a:stretch/>
        </p:blipFill>
        <p:spPr>
          <a:xfrm>
            <a:off x="7124700" y="6146773"/>
            <a:ext cx="1727200" cy="414047"/>
          </a:xfrm>
          <a:prstGeom prst="rect">
            <a:avLst/>
          </a:prstGeom>
        </p:spPr>
      </p:pic>
    </p:spTree>
    <p:extLst>
      <p:ext uri="{BB962C8B-B14F-4D97-AF65-F5344CB8AC3E}">
        <p14:creationId xmlns:p14="http://schemas.microsoft.com/office/powerpoint/2010/main" val="4135715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0000FF"/>
                </a:solidFill>
                <a:latin typeface="Arial"/>
                <a:cs typeface="Arial"/>
              </a:rPr>
              <a:t>Section C.  Contributions to </a:t>
            </a:r>
            <a:r>
              <a:rPr lang="en-US" sz="3200" b="1" dirty="0" smtClean="0">
                <a:solidFill>
                  <a:srgbClr val="0000FF"/>
                </a:solidFill>
                <a:latin typeface="Arial"/>
                <a:cs typeface="Arial"/>
              </a:rPr>
              <a:t>Science (continued)</a:t>
            </a:r>
            <a:endParaRPr lang="en-US" sz="3200" dirty="0"/>
          </a:p>
        </p:txBody>
      </p:sp>
      <p:sp>
        <p:nvSpPr>
          <p:cNvPr id="3" name="Content Placeholder 2"/>
          <p:cNvSpPr>
            <a:spLocks noGrp="1"/>
          </p:cNvSpPr>
          <p:nvPr>
            <p:ph idx="1"/>
          </p:nvPr>
        </p:nvSpPr>
        <p:spPr>
          <a:xfrm>
            <a:off x="368300" y="1943100"/>
            <a:ext cx="8521700" cy="4419600"/>
          </a:xfrm>
        </p:spPr>
        <p:txBody>
          <a:bodyPr>
            <a:normAutofit fontScale="92500" lnSpcReduction="10000"/>
          </a:bodyPr>
          <a:lstStyle/>
          <a:p>
            <a:r>
              <a:rPr lang="en-US" dirty="0" smtClean="0">
                <a:solidFill>
                  <a:srgbClr val="000000"/>
                </a:solidFill>
                <a:latin typeface="Arial"/>
                <a:cs typeface="Arial"/>
              </a:rPr>
              <a:t>List up to </a:t>
            </a:r>
            <a:r>
              <a:rPr lang="en-US" dirty="0">
                <a:solidFill>
                  <a:srgbClr val="000000"/>
                </a:solidFill>
                <a:latin typeface="Arial"/>
                <a:cs typeface="Arial"/>
              </a:rPr>
              <a:t>4 four peer-reviewed publications or other non-publication research products </a:t>
            </a:r>
            <a:endParaRPr lang="en-US" dirty="0" smtClean="0">
              <a:solidFill>
                <a:srgbClr val="000000"/>
              </a:solidFill>
              <a:latin typeface="Arial"/>
              <a:cs typeface="Arial"/>
            </a:endParaRPr>
          </a:p>
          <a:p>
            <a:r>
              <a:rPr lang="en-US" dirty="0" smtClean="0">
                <a:solidFill>
                  <a:srgbClr val="000000"/>
                </a:solidFill>
                <a:latin typeface="Arial"/>
                <a:cs typeface="Arial"/>
              </a:rPr>
              <a:t>Each of the 5 ‘contributions’ can be no more than ½ page each including figures and citations</a:t>
            </a:r>
          </a:p>
          <a:p>
            <a:r>
              <a:rPr lang="en-US" dirty="0" smtClean="0">
                <a:solidFill>
                  <a:srgbClr val="000000"/>
                </a:solidFill>
                <a:latin typeface="Arial"/>
                <a:cs typeface="Arial"/>
              </a:rPr>
              <a:t>Provide a URL </a:t>
            </a:r>
            <a:r>
              <a:rPr lang="en-US" dirty="0">
                <a:solidFill>
                  <a:srgbClr val="000000"/>
                </a:solidFill>
                <a:latin typeface="Arial"/>
                <a:cs typeface="Arial"/>
              </a:rPr>
              <a:t>to a full list of your published work as found in a publicly available digital database such as </a:t>
            </a:r>
            <a:r>
              <a:rPr lang="en-US" dirty="0" err="1">
                <a:solidFill>
                  <a:srgbClr val="000000"/>
                </a:solidFill>
                <a:latin typeface="Arial"/>
                <a:cs typeface="Arial"/>
              </a:rPr>
              <a:t>SciENcv</a:t>
            </a:r>
            <a:r>
              <a:rPr lang="en-US" dirty="0">
                <a:solidFill>
                  <a:srgbClr val="000000"/>
                </a:solidFill>
                <a:latin typeface="Arial"/>
                <a:cs typeface="Arial"/>
              </a:rPr>
              <a:t> or My Bibliography, which are maintained by the US National Library of </a:t>
            </a:r>
            <a:r>
              <a:rPr lang="en-US" dirty="0" smtClean="0">
                <a:solidFill>
                  <a:srgbClr val="000000"/>
                </a:solidFill>
                <a:latin typeface="Arial"/>
                <a:cs typeface="Arial"/>
              </a:rPr>
              <a:t>Medicine</a:t>
            </a:r>
          </a:p>
          <a:p>
            <a:pPr marL="457200" indent="0">
              <a:buNone/>
            </a:pPr>
            <a:r>
              <a:rPr lang="en-US" sz="2200" u="sng" dirty="0"/>
              <a:t>Complete List of Published Work in My Bibliography:</a:t>
            </a:r>
            <a:r>
              <a:rPr lang="en-US" sz="2200" dirty="0"/>
              <a:t/>
            </a:r>
            <a:br>
              <a:rPr lang="en-US" sz="2200" dirty="0"/>
            </a:br>
            <a:r>
              <a:rPr lang="en-US" sz="2200" dirty="0">
                <a:hlinkClick r:id="rId2"/>
              </a:rPr>
              <a:t>http://www.ncbi.nlm.nih.gov/myncbi/gary.miller.1/bibliography/43347923/public/?sort=date&amp;direction=</a:t>
            </a:r>
            <a:r>
              <a:rPr lang="en-US" sz="2200" dirty="0" smtClean="0">
                <a:hlinkClick r:id="rId2"/>
              </a:rPr>
              <a:t>ascending</a:t>
            </a:r>
            <a:r>
              <a:rPr lang="en-US" sz="2200" dirty="0" smtClean="0"/>
              <a:t> </a:t>
            </a:r>
            <a:endParaRPr lang="en-US" sz="2200" dirty="0"/>
          </a:p>
          <a:p>
            <a:pPr marL="0" indent="0">
              <a:buNone/>
            </a:pPr>
            <a:endParaRPr lang="en-US" dirty="0">
              <a:solidFill>
                <a:srgbClr val="000000"/>
              </a:solidFill>
              <a:latin typeface="Arial"/>
              <a:cs typeface="Arial"/>
            </a:endParaRPr>
          </a:p>
        </p:txBody>
      </p:sp>
    </p:spTree>
    <p:extLst>
      <p:ext uri="{BB962C8B-B14F-4D97-AF65-F5344CB8AC3E}">
        <p14:creationId xmlns:p14="http://schemas.microsoft.com/office/powerpoint/2010/main" val="4210264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Arial"/>
                <a:cs typeface="Arial"/>
              </a:rPr>
              <a:t>New Biosketch Nuts &amp; Bolts</a:t>
            </a:r>
            <a:endParaRPr lang="en-US" sz="4000" dirty="0">
              <a:latin typeface="Arial"/>
              <a:cs typeface="Arial"/>
            </a:endParaRPr>
          </a:p>
        </p:txBody>
      </p:sp>
      <p:pic>
        <p:nvPicPr>
          <p:cNvPr id="4" name="Content Placeholder 3" descr="images.jpg"/>
          <p:cNvPicPr>
            <a:picLocks noGrp="1" noChangeAspect="1"/>
          </p:cNvPicPr>
          <p:nvPr>
            <p:ph idx="1"/>
          </p:nvPr>
        </p:nvPicPr>
        <p:blipFill>
          <a:blip r:embed="rId2">
            <a:extLst>
              <a:ext uri="{28A0092B-C50C-407E-A947-70E740481C1C}">
                <a14:useLocalDpi xmlns:a14="http://schemas.microsoft.com/office/drawing/2010/main" val="0"/>
              </a:ext>
            </a:extLst>
          </a:blip>
          <a:srcRect l="-24794" r="-24794"/>
          <a:stretch>
            <a:fillRect/>
          </a:stretch>
        </p:blipFill>
        <p:spPr>
          <a:xfrm>
            <a:off x="1881188" y="2260600"/>
            <a:ext cx="6364287" cy="3407033"/>
          </a:xfrm>
        </p:spPr>
      </p:pic>
      <p:pic>
        <p:nvPicPr>
          <p:cNvPr id="5" name="Picture 4" descr="emory hz logo.tiff"/>
          <p:cNvPicPr>
            <a:picLocks noChangeAspect="1"/>
          </p:cNvPicPr>
          <p:nvPr/>
        </p:nvPicPr>
        <p:blipFill rotWithShape="1">
          <a:blip r:embed="rId3">
            <a:extLst>
              <a:ext uri="{28A0092B-C50C-407E-A947-70E740481C1C}">
                <a14:useLocalDpi xmlns:a14="http://schemas.microsoft.com/office/drawing/2010/main" val="0"/>
              </a:ext>
            </a:extLst>
          </a:blip>
          <a:srcRect l="31982" t="2644" r="819" b="36702"/>
          <a:stretch/>
        </p:blipFill>
        <p:spPr>
          <a:xfrm>
            <a:off x="7124700" y="6146773"/>
            <a:ext cx="1727200" cy="414047"/>
          </a:xfrm>
          <a:prstGeom prst="rect">
            <a:avLst/>
          </a:prstGeom>
        </p:spPr>
      </p:pic>
    </p:spTree>
    <p:extLst>
      <p:ext uri="{BB962C8B-B14F-4D97-AF65-F5344CB8AC3E}">
        <p14:creationId xmlns:p14="http://schemas.microsoft.com/office/powerpoint/2010/main" val="1198787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235758"/>
            <a:ext cx="7345362" cy="1339850"/>
          </a:xfrm>
        </p:spPr>
        <p:txBody>
          <a:bodyPr>
            <a:normAutofit/>
          </a:bodyPr>
          <a:lstStyle/>
          <a:p>
            <a:r>
              <a:rPr lang="en-US" sz="3200" b="1" dirty="0" smtClean="0">
                <a:latin typeface="Arial"/>
                <a:cs typeface="Arial"/>
              </a:rPr>
              <a:t>Step #1 to making the transition</a:t>
            </a:r>
            <a:endParaRPr lang="en-US" sz="3200" b="1" dirty="0">
              <a:latin typeface="Arial"/>
              <a:cs typeface="Arial"/>
            </a:endParaRPr>
          </a:p>
        </p:txBody>
      </p:sp>
      <p:sp>
        <p:nvSpPr>
          <p:cNvPr id="3" name="Content Placeholder 2"/>
          <p:cNvSpPr>
            <a:spLocks noGrp="1"/>
          </p:cNvSpPr>
          <p:nvPr>
            <p:ph idx="1"/>
          </p:nvPr>
        </p:nvSpPr>
        <p:spPr>
          <a:xfrm>
            <a:off x="255840" y="1575608"/>
            <a:ext cx="8642575" cy="4704542"/>
          </a:xfrm>
        </p:spPr>
        <p:txBody>
          <a:bodyPr>
            <a:normAutofit/>
          </a:bodyPr>
          <a:lstStyle/>
          <a:p>
            <a:r>
              <a:rPr lang="en-US" dirty="0" smtClean="0">
                <a:latin typeface="Arial"/>
                <a:cs typeface="Arial"/>
              </a:rPr>
              <a:t>There are </a:t>
            </a:r>
            <a:r>
              <a:rPr lang="en-US" b="1" dirty="0" smtClean="0">
                <a:solidFill>
                  <a:srgbClr val="FF0000"/>
                </a:solidFill>
                <a:latin typeface="Arial"/>
                <a:cs typeface="Arial"/>
              </a:rPr>
              <a:t>3</a:t>
            </a:r>
            <a:r>
              <a:rPr lang="en-US" dirty="0" smtClean="0">
                <a:latin typeface="Arial"/>
                <a:cs typeface="Arial"/>
              </a:rPr>
              <a:t> sets of </a:t>
            </a:r>
            <a:r>
              <a:rPr lang="en-US" b="1" dirty="0" smtClean="0">
                <a:latin typeface="Arial"/>
                <a:cs typeface="Arial"/>
              </a:rPr>
              <a:t>Instructions and Samples</a:t>
            </a:r>
          </a:p>
          <a:p>
            <a:pPr lvl="1"/>
            <a:r>
              <a:rPr lang="en-US" dirty="0" smtClean="0">
                <a:latin typeface="Arial"/>
                <a:cs typeface="Arial"/>
              </a:rPr>
              <a:t>General</a:t>
            </a:r>
          </a:p>
          <a:p>
            <a:pPr lvl="1"/>
            <a:r>
              <a:rPr lang="en-US" dirty="0" smtClean="0">
                <a:latin typeface="Arial"/>
                <a:cs typeface="Arial"/>
              </a:rPr>
              <a:t>Predoctoral Fellowship</a:t>
            </a:r>
            <a:endParaRPr lang="en-US" dirty="0">
              <a:latin typeface="Arial"/>
              <a:cs typeface="Arial"/>
            </a:endParaRPr>
          </a:p>
          <a:p>
            <a:pPr lvl="1"/>
            <a:r>
              <a:rPr lang="en-US" dirty="0" smtClean="0">
                <a:latin typeface="Arial"/>
                <a:cs typeface="Arial"/>
              </a:rPr>
              <a:t>Postdoctoral Fellowship</a:t>
            </a:r>
          </a:p>
          <a:p>
            <a:r>
              <a:rPr lang="en-US" dirty="0" smtClean="0">
                <a:latin typeface="Arial"/>
                <a:cs typeface="Arial"/>
              </a:rPr>
              <a:t>There are</a:t>
            </a:r>
            <a:r>
              <a:rPr lang="en-US" b="1" dirty="0" smtClean="0">
                <a:latin typeface="Arial"/>
                <a:cs typeface="Arial"/>
              </a:rPr>
              <a:t> </a:t>
            </a:r>
            <a:r>
              <a:rPr lang="en-US" b="1" dirty="0" smtClean="0">
                <a:solidFill>
                  <a:srgbClr val="FF0000"/>
                </a:solidFill>
                <a:latin typeface="Arial"/>
                <a:cs typeface="Arial"/>
              </a:rPr>
              <a:t>2</a:t>
            </a:r>
            <a:r>
              <a:rPr lang="en-US" b="1" dirty="0" smtClean="0">
                <a:latin typeface="Arial"/>
                <a:cs typeface="Arial"/>
              </a:rPr>
              <a:t> </a:t>
            </a:r>
            <a:r>
              <a:rPr lang="en-US" dirty="0" smtClean="0">
                <a:latin typeface="Arial"/>
                <a:cs typeface="Arial"/>
              </a:rPr>
              <a:t>new </a:t>
            </a:r>
            <a:r>
              <a:rPr lang="en-US" b="1" dirty="0" smtClean="0">
                <a:latin typeface="Arial"/>
                <a:cs typeface="Arial"/>
              </a:rPr>
              <a:t>Blank Format Pages</a:t>
            </a:r>
          </a:p>
          <a:p>
            <a:pPr lvl="1"/>
            <a:r>
              <a:rPr lang="en-US" dirty="0" smtClean="0">
                <a:latin typeface="Arial"/>
                <a:cs typeface="Arial"/>
              </a:rPr>
              <a:t>General biosketch</a:t>
            </a:r>
          </a:p>
          <a:p>
            <a:pPr lvl="1"/>
            <a:r>
              <a:rPr lang="en-US" dirty="0" smtClean="0">
                <a:latin typeface="Arial"/>
                <a:cs typeface="Arial"/>
              </a:rPr>
              <a:t>Fellowship biosketch </a:t>
            </a:r>
          </a:p>
          <a:p>
            <a:pPr lvl="2"/>
            <a:r>
              <a:rPr lang="en-US" dirty="0" smtClean="0">
                <a:latin typeface="Arial"/>
                <a:cs typeface="Arial"/>
              </a:rPr>
              <a:t>(predoctoral and postdoctoral use same page)</a:t>
            </a:r>
            <a:endParaRPr lang="en-US" dirty="0">
              <a:latin typeface="Arial"/>
              <a:cs typeface="Arial"/>
            </a:endParaRPr>
          </a:p>
          <a:p>
            <a:r>
              <a:rPr lang="en-US" dirty="0" smtClean="0">
                <a:latin typeface="Arial"/>
                <a:cs typeface="Arial"/>
              </a:rPr>
              <a:t>All can be found here</a:t>
            </a:r>
            <a:r>
              <a:rPr lang="en-US" dirty="0">
                <a:latin typeface="Arial"/>
                <a:cs typeface="Arial"/>
              </a:rPr>
              <a:t>:   </a:t>
            </a:r>
            <a:r>
              <a:rPr lang="en-US" dirty="0">
                <a:latin typeface="Arial"/>
                <a:cs typeface="Arial"/>
                <a:hlinkClick r:id="rId2"/>
              </a:rPr>
              <a:t>http://grants.nih.gov/grants/funding/424/</a:t>
            </a:r>
            <a:r>
              <a:rPr lang="en-US" dirty="0" smtClean="0">
                <a:latin typeface="Arial"/>
                <a:cs typeface="Arial"/>
                <a:hlinkClick r:id="rId2"/>
              </a:rPr>
              <a:t>index.htm</a:t>
            </a:r>
            <a:r>
              <a:rPr lang="en-US" dirty="0" smtClean="0">
                <a:latin typeface="Arial"/>
                <a:cs typeface="Arial"/>
              </a:rPr>
              <a:t> </a:t>
            </a:r>
            <a:endParaRPr lang="en-US" dirty="0">
              <a:latin typeface="Arial"/>
              <a:cs typeface="Arial"/>
            </a:endParaRPr>
          </a:p>
        </p:txBody>
      </p:sp>
      <p:pic>
        <p:nvPicPr>
          <p:cNvPr id="4" name="Picture 3" descr="emory hz logo.tiff"/>
          <p:cNvPicPr>
            <a:picLocks noChangeAspect="1"/>
          </p:cNvPicPr>
          <p:nvPr/>
        </p:nvPicPr>
        <p:blipFill rotWithShape="1">
          <a:blip r:embed="rId3">
            <a:extLst>
              <a:ext uri="{28A0092B-C50C-407E-A947-70E740481C1C}">
                <a14:useLocalDpi xmlns:a14="http://schemas.microsoft.com/office/drawing/2010/main" val="0"/>
              </a:ext>
            </a:extLst>
          </a:blip>
          <a:srcRect l="31982" t="2644" r="819" b="36702"/>
          <a:stretch/>
        </p:blipFill>
        <p:spPr>
          <a:xfrm>
            <a:off x="7124700" y="6146773"/>
            <a:ext cx="1727200" cy="414047"/>
          </a:xfrm>
          <a:prstGeom prst="rect">
            <a:avLst/>
          </a:prstGeom>
        </p:spPr>
      </p:pic>
    </p:spTree>
    <p:extLst>
      <p:ext uri="{BB962C8B-B14F-4D97-AF65-F5344CB8AC3E}">
        <p14:creationId xmlns:p14="http://schemas.microsoft.com/office/powerpoint/2010/main" val="371222476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431800"/>
            <a:ext cx="6275294" cy="1152208"/>
          </a:xfrm>
        </p:spPr>
        <p:txBody>
          <a:bodyPr>
            <a:noAutofit/>
          </a:bodyPr>
          <a:lstStyle/>
          <a:p>
            <a:pPr algn="l"/>
            <a:r>
              <a:rPr lang="en-US" sz="2800" b="1" dirty="0" smtClean="0">
                <a:latin typeface="Arial"/>
                <a:cs typeface="Arial"/>
              </a:rPr>
              <a:t>Tools:  </a:t>
            </a:r>
            <a:br>
              <a:rPr lang="en-US" sz="2800" b="1" dirty="0" smtClean="0">
                <a:latin typeface="Arial"/>
                <a:cs typeface="Arial"/>
              </a:rPr>
            </a:br>
            <a:r>
              <a:rPr lang="en-US" sz="2400" b="1" dirty="0" err="1" smtClean="0">
                <a:latin typeface="Arial"/>
                <a:cs typeface="Arial"/>
              </a:rPr>
              <a:t>SciENcv</a:t>
            </a:r>
            <a:r>
              <a:rPr lang="en-US" sz="1800" b="1" dirty="0" smtClean="0">
                <a:latin typeface="Arial"/>
                <a:cs typeface="Arial"/>
              </a:rPr>
              <a:t> - </a:t>
            </a:r>
            <a:r>
              <a:rPr lang="en-US" sz="1800" b="1" dirty="0">
                <a:latin typeface="Arial"/>
                <a:cs typeface="Arial"/>
              </a:rPr>
              <a:t>Science Experts Network Curriculum </a:t>
            </a:r>
            <a:r>
              <a:rPr lang="en-US" sz="1800" b="1" dirty="0" smtClean="0">
                <a:latin typeface="Arial"/>
                <a:cs typeface="Arial"/>
              </a:rPr>
              <a:t>Vitae </a:t>
            </a:r>
            <a:endParaRPr lang="en-US" sz="3200" dirty="0">
              <a:latin typeface="Arial"/>
              <a:cs typeface="Arial"/>
            </a:endParaRPr>
          </a:p>
        </p:txBody>
      </p:sp>
      <p:sp>
        <p:nvSpPr>
          <p:cNvPr id="3" name="Content Placeholder 2"/>
          <p:cNvSpPr>
            <a:spLocks noGrp="1"/>
          </p:cNvSpPr>
          <p:nvPr>
            <p:ph idx="1"/>
          </p:nvPr>
        </p:nvSpPr>
        <p:spPr/>
        <p:txBody>
          <a:bodyPr>
            <a:normAutofit fontScale="92500" lnSpcReduction="10000"/>
          </a:bodyPr>
          <a:lstStyle/>
          <a:p>
            <a:pPr marL="0" indent="0" algn="ctr">
              <a:buNone/>
            </a:pPr>
            <a:r>
              <a:rPr lang="en-US" dirty="0">
                <a:latin typeface="Arial"/>
                <a:cs typeface="Arial"/>
              </a:rPr>
              <a:t>Instructional </a:t>
            </a:r>
            <a:r>
              <a:rPr lang="en-US" dirty="0" smtClean="0">
                <a:latin typeface="Arial"/>
                <a:cs typeface="Arial"/>
              </a:rPr>
              <a:t>Video:</a:t>
            </a:r>
          </a:p>
          <a:p>
            <a:pPr marL="0" indent="0" algn="ctr">
              <a:buNone/>
            </a:pPr>
            <a:r>
              <a:rPr lang="en-US" dirty="0" smtClean="0">
                <a:latin typeface="Arial"/>
                <a:cs typeface="Arial"/>
                <a:hlinkClick r:id="rId2"/>
              </a:rPr>
              <a:t>https</a:t>
            </a:r>
            <a:r>
              <a:rPr lang="en-US" dirty="0">
                <a:latin typeface="Arial"/>
                <a:cs typeface="Arial"/>
                <a:hlinkClick r:id="rId2"/>
              </a:rPr>
              <a:t>://www.youtube.com/watch?v=PRWy-3GXhtU&amp;feature=</a:t>
            </a:r>
            <a:r>
              <a:rPr lang="en-US" dirty="0" smtClean="0">
                <a:latin typeface="Arial"/>
                <a:cs typeface="Arial"/>
                <a:hlinkClick r:id="rId2"/>
              </a:rPr>
              <a:t>youtu.be</a:t>
            </a:r>
            <a:r>
              <a:rPr lang="en-US" dirty="0" smtClean="0">
                <a:latin typeface="Arial"/>
                <a:cs typeface="Arial"/>
              </a:rPr>
              <a:t>   </a:t>
            </a:r>
          </a:p>
          <a:p>
            <a:pPr marL="0" indent="0" algn="ctr">
              <a:buNone/>
            </a:pPr>
            <a:endParaRPr lang="en-US" dirty="0" smtClean="0">
              <a:latin typeface="Arial"/>
              <a:cs typeface="Arial"/>
            </a:endParaRPr>
          </a:p>
          <a:p>
            <a:pPr marL="0" indent="0" algn="ctr">
              <a:buNone/>
            </a:pPr>
            <a:r>
              <a:rPr lang="en-US" dirty="0" smtClean="0">
                <a:latin typeface="Arial"/>
                <a:cs typeface="Arial"/>
              </a:rPr>
              <a:t>NIH Notice:  NOT</a:t>
            </a:r>
            <a:r>
              <a:rPr lang="en-US" dirty="0">
                <a:latin typeface="Arial"/>
                <a:cs typeface="Arial"/>
              </a:rPr>
              <a:t>-OD-15-</a:t>
            </a:r>
            <a:r>
              <a:rPr lang="en-US" dirty="0" smtClean="0">
                <a:latin typeface="Arial"/>
                <a:cs typeface="Arial"/>
              </a:rPr>
              <a:t>032</a:t>
            </a:r>
          </a:p>
          <a:p>
            <a:pPr marL="0" indent="0" algn="ctr">
              <a:buNone/>
            </a:pPr>
            <a:endParaRPr lang="en-US" dirty="0">
              <a:latin typeface="Arial"/>
              <a:cs typeface="Arial"/>
            </a:endParaRPr>
          </a:p>
          <a:p>
            <a:pPr marL="0" indent="0" algn="ctr">
              <a:buNone/>
            </a:pPr>
            <a:r>
              <a:rPr lang="en-US" dirty="0">
                <a:latin typeface="Arial"/>
                <a:cs typeface="Arial"/>
              </a:rPr>
              <a:t>FAQ’s:  </a:t>
            </a:r>
            <a:r>
              <a:rPr lang="en-US" dirty="0">
                <a:latin typeface="Arial"/>
                <a:cs typeface="Arial"/>
                <a:hlinkClick r:id="rId3"/>
              </a:rPr>
              <a:t>http://grants.nih.gov/grants/policy/</a:t>
            </a:r>
            <a:r>
              <a:rPr lang="en-US" dirty="0" smtClean="0">
                <a:latin typeface="Arial"/>
                <a:cs typeface="Arial"/>
                <a:hlinkClick r:id="rId3"/>
              </a:rPr>
              <a:t>faq_biosketches.htm</a:t>
            </a:r>
            <a:r>
              <a:rPr lang="en-US" dirty="0" smtClean="0">
                <a:latin typeface="Arial"/>
                <a:cs typeface="Arial"/>
              </a:rPr>
              <a:t>  </a:t>
            </a:r>
            <a:endParaRPr lang="en-US" dirty="0">
              <a:latin typeface="Arial"/>
              <a:cs typeface="Arial"/>
            </a:endParaRPr>
          </a:p>
        </p:txBody>
      </p:sp>
      <p:pic>
        <p:nvPicPr>
          <p:cNvPr id="4" name="Picture 3" descr="emory hz logo.tiff"/>
          <p:cNvPicPr>
            <a:picLocks noChangeAspect="1"/>
          </p:cNvPicPr>
          <p:nvPr/>
        </p:nvPicPr>
        <p:blipFill rotWithShape="1">
          <a:blip r:embed="rId4">
            <a:extLst>
              <a:ext uri="{28A0092B-C50C-407E-A947-70E740481C1C}">
                <a14:useLocalDpi xmlns:a14="http://schemas.microsoft.com/office/drawing/2010/main" val="0"/>
              </a:ext>
            </a:extLst>
          </a:blip>
          <a:srcRect l="31982" t="2644" r="819" b="36702"/>
          <a:stretch/>
        </p:blipFill>
        <p:spPr>
          <a:xfrm>
            <a:off x="7124700" y="6146773"/>
            <a:ext cx="1727200" cy="414047"/>
          </a:xfrm>
          <a:prstGeom prst="rect">
            <a:avLst/>
          </a:prstGeom>
        </p:spPr>
      </p:pic>
      <p:pic>
        <p:nvPicPr>
          <p:cNvPr id="5" name="Picture 4" descr="Screen Shot 2015-02-18 at 9.01.58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3767" y="215153"/>
            <a:ext cx="2309906" cy="1076651"/>
          </a:xfrm>
          <a:prstGeom prst="rect">
            <a:avLst/>
          </a:prstGeom>
        </p:spPr>
      </p:pic>
    </p:spTree>
    <p:extLst>
      <p:ext uri="{BB962C8B-B14F-4D97-AF65-F5344CB8AC3E}">
        <p14:creationId xmlns:p14="http://schemas.microsoft.com/office/powerpoint/2010/main" val="177985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15956" y="271173"/>
            <a:ext cx="8528044" cy="657751"/>
          </a:xfrm>
        </p:spPr>
        <p:txBody>
          <a:bodyPr>
            <a:normAutofit fontScale="90000"/>
          </a:bodyPr>
          <a:lstStyle/>
          <a:p>
            <a:r>
              <a:rPr lang="en-US" sz="2800" dirty="0"/>
              <a:t>Biosketch Web page  </a:t>
            </a:r>
            <a:r>
              <a:rPr lang="en-US" sz="2800" dirty="0">
                <a:hlinkClick r:id="rId2"/>
              </a:rPr>
              <a:t>http://grants.nih.gov/grants/funding/424/</a:t>
            </a:r>
            <a:r>
              <a:rPr lang="en-US" sz="2800" dirty="0" smtClean="0">
                <a:hlinkClick r:id="rId2"/>
              </a:rPr>
              <a:t>index.htm</a:t>
            </a:r>
            <a:r>
              <a:rPr lang="en-US" sz="2800" dirty="0" smtClean="0"/>
              <a:t>  </a:t>
            </a:r>
            <a:endParaRPr lang="en-US" sz="2800" dirty="0"/>
          </a:p>
        </p:txBody>
      </p:sp>
      <p:pic>
        <p:nvPicPr>
          <p:cNvPr id="3" name="Picture 2" descr="Screen Shot 2015-02-16 at 4.51.4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938" y="1311988"/>
            <a:ext cx="7251728" cy="5546012"/>
          </a:xfrm>
          <a:prstGeom prst="rect">
            <a:avLst/>
          </a:prstGeom>
        </p:spPr>
      </p:pic>
      <p:cxnSp>
        <p:nvCxnSpPr>
          <p:cNvPr id="13" name="Straight Arrow Connector 12"/>
          <p:cNvCxnSpPr/>
          <p:nvPr/>
        </p:nvCxnSpPr>
        <p:spPr>
          <a:xfrm>
            <a:off x="474411" y="5386096"/>
            <a:ext cx="684061"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331230" y="2984680"/>
            <a:ext cx="0" cy="61835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7625773" y="2984680"/>
            <a:ext cx="0" cy="61835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Donut 10"/>
          <p:cNvSpPr/>
          <p:nvPr/>
        </p:nvSpPr>
        <p:spPr>
          <a:xfrm>
            <a:off x="935845" y="2656009"/>
            <a:ext cx="1650722" cy="480891"/>
          </a:xfrm>
          <a:prstGeom prst="donut">
            <a:avLst>
              <a:gd name="adj" fmla="val 625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9" name="Straight Arrow Connector 8"/>
          <p:cNvCxnSpPr/>
          <p:nvPr/>
        </p:nvCxnSpPr>
        <p:spPr>
          <a:xfrm>
            <a:off x="487111" y="4667240"/>
            <a:ext cx="684061"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863583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a:cs typeface="Arial"/>
              </a:rPr>
              <a:t>FASEB Survey on Administrative Burden </a:t>
            </a:r>
            <a:endParaRPr lang="en-US" dirty="0">
              <a:latin typeface="Arial"/>
              <a:cs typeface="Arial"/>
            </a:endParaRPr>
          </a:p>
        </p:txBody>
      </p:sp>
      <p:sp>
        <p:nvSpPr>
          <p:cNvPr id="3" name="Content Placeholder 2"/>
          <p:cNvSpPr>
            <a:spLocks noGrp="1"/>
          </p:cNvSpPr>
          <p:nvPr>
            <p:ph idx="1"/>
          </p:nvPr>
        </p:nvSpPr>
        <p:spPr/>
        <p:txBody>
          <a:bodyPr/>
          <a:lstStyle/>
          <a:p>
            <a:r>
              <a:rPr lang="en-US" dirty="0" smtClean="0">
                <a:latin typeface="Arial"/>
                <a:cs typeface="Arial"/>
              </a:rPr>
              <a:t>NSF and FASEB conducted large scale surveys/studies on the increased administrative burden associated with government-sponsored research.  One recommendation was:</a:t>
            </a:r>
          </a:p>
          <a:p>
            <a:r>
              <a:rPr lang="en-US" dirty="0" smtClean="0">
                <a:latin typeface="Arial"/>
                <a:cs typeface="Arial"/>
              </a:rPr>
              <a:t>“Get rid of the personal statement on the NIH </a:t>
            </a:r>
            <a:r>
              <a:rPr lang="en-US" dirty="0" err="1" smtClean="0">
                <a:latin typeface="Arial"/>
                <a:cs typeface="Arial"/>
              </a:rPr>
              <a:t>Biosketch</a:t>
            </a:r>
            <a:r>
              <a:rPr lang="en-US" dirty="0" smtClean="0">
                <a:latin typeface="Arial"/>
                <a:cs typeface="Arial"/>
              </a:rPr>
              <a:t>”</a:t>
            </a:r>
          </a:p>
        </p:txBody>
      </p:sp>
      <p:pic>
        <p:nvPicPr>
          <p:cNvPr id="6" name="Picture 5" descr="emory hz logo.tiff"/>
          <p:cNvPicPr>
            <a:picLocks noChangeAspect="1"/>
          </p:cNvPicPr>
          <p:nvPr/>
        </p:nvPicPr>
        <p:blipFill rotWithShape="1">
          <a:blip r:embed="rId2">
            <a:extLst>
              <a:ext uri="{28A0092B-C50C-407E-A947-70E740481C1C}">
                <a14:useLocalDpi xmlns:a14="http://schemas.microsoft.com/office/drawing/2010/main" val="0"/>
              </a:ext>
            </a:extLst>
          </a:blip>
          <a:srcRect l="31982" t="2644" r="819" b="36702"/>
          <a:stretch/>
        </p:blipFill>
        <p:spPr>
          <a:xfrm>
            <a:off x="7124700" y="6184873"/>
            <a:ext cx="1727200" cy="414047"/>
          </a:xfrm>
          <a:prstGeom prst="rect">
            <a:avLst/>
          </a:prstGeom>
        </p:spPr>
      </p:pic>
    </p:spTree>
    <p:extLst>
      <p:ext uri="{BB962C8B-B14F-4D97-AF65-F5344CB8AC3E}">
        <p14:creationId xmlns:p14="http://schemas.microsoft.com/office/powerpoint/2010/main" val="11014348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Senior:Key Person Profile.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4869" y="0"/>
            <a:ext cx="5364260" cy="6858000"/>
          </a:xfrm>
          <a:prstGeom prst="rect">
            <a:avLst/>
          </a:prstGeom>
        </p:spPr>
      </p:pic>
      <p:cxnSp>
        <p:nvCxnSpPr>
          <p:cNvPr id="7" name="Straight Arrow Connector 6"/>
          <p:cNvCxnSpPr/>
          <p:nvPr/>
        </p:nvCxnSpPr>
        <p:spPr>
          <a:xfrm>
            <a:off x="655996" y="2540078"/>
            <a:ext cx="1749324" cy="521473"/>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539270" y="5392362"/>
            <a:ext cx="1749324" cy="521473"/>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10255" y="2064387"/>
            <a:ext cx="588715" cy="461665"/>
          </a:xfrm>
          <a:prstGeom prst="rect">
            <a:avLst/>
          </a:prstGeom>
          <a:noFill/>
          <a:ln>
            <a:solidFill>
              <a:schemeClr val="tx1"/>
            </a:solidFill>
          </a:ln>
        </p:spPr>
        <p:txBody>
          <a:bodyPr wrap="square" rtlCol="0">
            <a:spAutoFit/>
          </a:bodyPr>
          <a:lstStyle/>
          <a:p>
            <a:r>
              <a:rPr lang="en-US" dirty="0" smtClean="0">
                <a:latin typeface="Arial"/>
              </a:rPr>
              <a:t>PI </a:t>
            </a:r>
            <a:endParaRPr lang="en-US" dirty="0">
              <a:latin typeface="Arial"/>
            </a:endParaRPr>
          </a:p>
        </p:txBody>
      </p:sp>
      <p:sp>
        <p:nvSpPr>
          <p:cNvPr id="10" name="TextBox 9"/>
          <p:cNvSpPr txBox="1"/>
          <p:nvPr/>
        </p:nvSpPr>
        <p:spPr>
          <a:xfrm>
            <a:off x="210255" y="4849384"/>
            <a:ext cx="1581120" cy="461665"/>
          </a:xfrm>
          <a:prstGeom prst="rect">
            <a:avLst/>
          </a:prstGeom>
          <a:noFill/>
          <a:ln>
            <a:solidFill>
              <a:schemeClr val="tx1"/>
            </a:solidFill>
          </a:ln>
        </p:spPr>
        <p:txBody>
          <a:bodyPr wrap="square" rtlCol="0">
            <a:spAutoFit/>
          </a:bodyPr>
          <a:lstStyle/>
          <a:p>
            <a:r>
              <a:rPr lang="en-US" dirty="0" smtClean="0">
                <a:latin typeface="Arial"/>
              </a:rPr>
              <a:t>First co-I</a:t>
            </a:r>
            <a:endParaRPr lang="en-US" dirty="0">
              <a:latin typeface="Arial"/>
            </a:endParaRPr>
          </a:p>
        </p:txBody>
      </p:sp>
      <p:sp>
        <p:nvSpPr>
          <p:cNvPr id="11" name="TextBox 10"/>
          <p:cNvSpPr txBox="1"/>
          <p:nvPr/>
        </p:nvSpPr>
        <p:spPr>
          <a:xfrm>
            <a:off x="7483210" y="5538223"/>
            <a:ext cx="1783981" cy="369332"/>
          </a:xfrm>
          <a:prstGeom prst="rect">
            <a:avLst/>
          </a:prstGeom>
          <a:noFill/>
          <a:ln>
            <a:solidFill>
              <a:schemeClr val="tx1"/>
            </a:solidFill>
          </a:ln>
        </p:spPr>
        <p:txBody>
          <a:bodyPr wrap="square" rtlCol="0">
            <a:spAutoFit/>
          </a:bodyPr>
          <a:lstStyle/>
          <a:p>
            <a:r>
              <a:rPr lang="en-US" sz="1800" dirty="0" smtClean="0">
                <a:latin typeface="Arial"/>
              </a:rPr>
              <a:t>Next co-I</a:t>
            </a:r>
            <a:endParaRPr lang="en-US" sz="1800" dirty="0">
              <a:latin typeface="Arial"/>
            </a:endParaRPr>
          </a:p>
        </p:txBody>
      </p:sp>
      <p:cxnSp>
        <p:nvCxnSpPr>
          <p:cNvPr id="12" name="Straight Arrow Connector 11"/>
          <p:cNvCxnSpPr/>
          <p:nvPr/>
        </p:nvCxnSpPr>
        <p:spPr>
          <a:xfrm flipH="1">
            <a:off x="7075019" y="5913835"/>
            <a:ext cx="443708" cy="447785"/>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127920" y="91363"/>
            <a:ext cx="1966949" cy="830997"/>
          </a:xfrm>
          <a:prstGeom prst="rect">
            <a:avLst/>
          </a:prstGeom>
          <a:noFill/>
          <a:ln>
            <a:solidFill>
              <a:schemeClr val="tx1"/>
            </a:solidFill>
          </a:ln>
        </p:spPr>
        <p:txBody>
          <a:bodyPr wrap="square" rtlCol="0">
            <a:spAutoFit/>
          </a:bodyPr>
          <a:lstStyle/>
          <a:p>
            <a:r>
              <a:rPr lang="en-US" b="1" dirty="0" smtClean="0">
                <a:solidFill>
                  <a:schemeClr val="bg2">
                    <a:lumMod val="50000"/>
                  </a:schemeClr>
                </a:solidFill>
                <a:latin typeface="Arial"/>
              </a:rPr>
              <a:t>NIH grant form pages</a:t>
            </a:r>
            <a:r>
              <a:rPr lang="en-US" dirty="0" smtClean="0">
                <a:latin typeface="Arial"/>
              </a:rPr>
              <a:t>:</a:t>
            </a:r>
            <a:endParaRPr lang="en-US" dirty="0">
              <a:latin typeface="Arial"/>
            </a:endParaRPr>
          </a:p>
        </p:txBody>
      </p:sp>
    </p:spTree>
    <p:extLst>
      <p:ext uri="{BB962C8B-B14F-4D97-AF65-F5344CB8AC3E}">
        <p14:creationId xmlns:p14="http://schemas.microsoft.com/office/powerpoint/2010/main" val="106004871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2" y="231458"/>
            <a:ext cx="7345362" cy="1339850"/>
          </a:xfrm>
        </p:spPr>
        <p:txBody>
          <a:bodyPr>
            <a:normAutofit/>
          </a:bodyPr>
          <a:lstStyle/>
          <a:p>
            <a:r>
              <a:rPr lang="en-US" sz="3600" b="1" dirty="0" smtClean="0">
                <a:latin typeface="Arial"/>
                <a:cs typeface="Arial"/>
              </a:rPr>
              <a:t>Which Biosketch should I use?</a:t>
            </a:r>
            <a:endParaRPr lang="en-US" sz="3600" b="1" dirty="0">
              <a:latin typeface="Arial"/>
              <a:cs typeface="Arial"/>
            </a:endParaRPr>
          </a:p>
        </p:txBody>
      </p:sp>
      <p:sp>
        <p:nvSpPr>
          <p:cNvPr id="3" name="Content Placeholder 2"/>
          <p:cNvSpPr>
            <a:spLocks noGrp="1"/>
          </p:cNvSpPr>
          <p:nvPr>
            <p:ph idx="1"/>
          </p:nvPr>
        </p:nvSpPr>
        <p:spPr>
          <a:xfrm>
            <a:off x="431800" y="1739900"/>
            <a:ext cx="8331200" cy="4546600"/>
          </a:xfrm>
        </p:spPr>
        <p:txBody>
          <a:bodyPr>
            <a:normAutofit fontScale="92500" lnSpcReduction="20000"/>
          </a:bodyPr>
          <a:lstStyle/>
          <a:p>
            <a:pPr>
              <a:spcBef>
                <a:spcPts val="1800"/>
              </a:spcBef>
            </a:pPr>
            <a:r>
              <a:rPr lang="en-US" dirty="0" smtClean="0">
                <a:solidFill>
                  <a:schemeClr val="tx1"/>
                </a:solidFill>
                <a:latin typeface="Arial"/>
                <a:cs typeface="Arial"/>
              </a:rPr>
              <a:t>Depends </a:t>
            </a:r>
            <a:r>
              <a:rPr lang="en-US" dirty="0" smtClean="0">
                <a:solidFill>
                  <a:srgbClr val="FF0000"/>
                </a:solidFill>
                <a:latin typeface="Arial"/>
                <a:cs typeface="Arial"/>
              </a:rPr>
              <a:t>who</a:t>
            </a:r>
            <a:r>
              <a:rPr lang="en-US" dirty="0" smtClean="0">
                <a:solidFill>
                  <a:schemeClr val="tx1"/>
                </a:solidFill>
                <a:latin typeface="Arial"/>
                <a:cs typeface="Arial"/>
              </a:rPr>
              <a:t> you are (educationally speaking) and </a:t>
            </a:r>
            <a:r>
              <a:rPr lang="en-US" dirty="0" smtClean="0">
                <a:solidFill>
                  <a:srgbClr val="FF0000"/>
                </a:solidFill>
                <a:latin typeface="Arial"/>
                <a:cs typeface="Arial"/>
              </a:rPr>
              <a:t>what</a:t>
            </a:r>
            <a:r>
              <a:rPr lang="en-US" dirty="0" smtClean="0">
                <a:solidFill>
                  <a:schemeClr val="tx1"/>
                </a:solidFill>
                <a:latin typeface="Arial"/>
                <a:cs typeface="Arial"/>
              </a:rPr>
              <a:t> (funding opportunity speaking) you are applying for</a:t>
            </a:r>
          </a:p>
          <a:p>
            <a:pPr>
              <a:spcBef>
                <a:spcPts val="1800"/>
              </a:spcBef>
            </a:pPr>
            <a:r>
              <a:rPr lang="en-US" dirty="0" smtClean="0">
                <a:solidFill>
                  <a:schemeClr val="tx1"/>
                </a:solidFill>
                <a:latin typeface="Arial"/>
                <a:cs typeface="Arial"/>
              </a:rPr>
              <a:t>Complete </a:t>
            </a:r>
            <a:r>
              <a:rPr lang="en-US" dirty="0">
                <a:solidFill>
                  <a:schemeClr val="tx1"/>
                </a:solidFill>
                <a:latin typeface="Arial"/>
                <a:cs typeface="Arial"/>
              </a:rPr>
              <a:t>the </a:t>
            </a:r>
            <a:r>
              <a:rPr lang="en-US" dirty="0" smtClean="0">
                <a:solidFill>
                  <a:schemeClr val="tx1"/>
                </a:solidFill>
                <a:latin typeface="Arial"/>
                <a:cs typeface="Arial"/>
              </a:rPr>
              <a:t>form for </a:t>
            </a:r>
            <a:r>
              <a:rPr lang="en-US" dirty="0">
                <a:solidFill>
                  <a:schemeClr val="tx1"/>
                </a:solidFill>
                <a:latin typeface="Arial"/>
                <a:cs typeface="Arial"/>
              </a:rPr>
              <a:t>the particular grant application you are applying for (rather than what your status is now)</a:t>
            </a:r>
          </a:p>
          <a:p>
            <a:pPr lvl="1">
              <a:spcBef>
                <a:spcPts val="1800"/>
              </a:spcBef>
            </a:pPr>
            <a:r>
              <a:rPr lang="en-US" dirty="0" smtClean="0">
                <a:solidFill>
                  <a:schemeClr val="tx1"/>
                </a:solidFill>
                <a:latin typeface="Arial"/>
                <a:cs typeface="Arial"/>
              </a:rPr>
              <a:t>Today I’m a postdoctoral fellow and I’m applying to be Co-I on my mentor’s NIH R01 grant </a:t>
            </a:r>
            <a:r>
              <a:rPr lang="en-US" dirty="0" smtClean="0">
                <a:latin typeface="Arial"/>
                <a:cs typeface="Arial"/>
                <a:sym typeface="Wingdings"/>
              </a:rPr>
              <a:t>  </a:t>
            </a:r>
            <a:r>
              <a:rPr lang="en-US" dirty="0" smtClean="0">
                <a:solidFill>
                  <a:srgbClr val="0000FF"/>
                </a:solidFill>
                <a:latin typeface="Arial"/>
                <a:cs typeface="Arial"/>
                <a:sym typeface="Wingdings"/>
              </a:rPr>
              <a:t>use Standard Biosketch</a:t>
            </a:r>
            <a:endParaRPr lang="en-US" dirty="0" smtClean="0">
              <a:solidFill>
                <a:srgbClr val="0000FF"/>
              </a:solidFill>
              <a:latin typeface="Arial"/>
              <a:cs typeface="Arial"/>
            </a:endParaRPr>
          </a:p>
          <a:p>
            <a:pPr lvl="1">
              <a:spcBef>
                <a:spcPts val="1800"/>
              </a:spcBef>
            </a:pPr>
            <a:r>
              <a:rPr lang="en-US" dirty="0" smtClean="0">
                <a:solidFill>
                  <a:srgbClr val="000000"/>
                </a:solidFill>
                <a:latin typeface="Arial"/>
                <a:cs typeface="Arial"/>
              </a:rPr>
              <a:t>Today I’m a Postdoc, and I’m applying for a fellowship grant (</a:t>
            </a:r>
            <a:r>
              <a:rPr lang="en-US" dirty="0" smtClean="0">
                <a:solidFill>
                  <a:srgbClr val="000000"/>
                </a:solidFill>
                <a:latin typeface="Arial"/>
                <a:cs typeface="Arial"/>
              </a:rPr>
              <a:t>F32) </a:t>
            </a:r>
            <a:r>
              <a:rPr lang="en-US" dirty="0" smtClean="0">
                <a:solidFill>
                  <a:srgbClr val="000000"/>
                </a:solidFill>
                <a:latin typeface="Arial"/>
                <a:cs typeface="Arial"/>
                <a:sym typeface="Wingdings"/>
              </a:rPr>
              <a:t> </a:t>
            </a:r>
            <a:r>
              <a:rPr lang="en-US" dirty="0">
                <a:solidFill>
                  <a:srgbClr val="0000FF"/>
                </a:solidFill>
                <a:latin typeface="Arial"/>
                <a:cs typeface="Arial"/>
                <a:sym typeface="Wingdings"/>
              </a:rPr>
              <a:t>u</a:t>
            </a:r>
            <a:r>
              <a:rPr lang="en-US" dirty="0" smtClean="0">
                <a:solidFill>
                  <a:srgbClr val="0000FF"/>
                </a:solidFill>
                <a:latin typeface="Arial"/>
                <a:cs typeface="Arial"/>
              </a:rPr>
              <a:t>se Fellowship Applicant Biosketch Format </a:t>
            </a:r>
            <a:r>
              <a:rPr lang="en-US" dirty="0" smtClean="0">
                <a:solidFill>
                  <a:srgbClr val="0000FF"/>
                </a:solidFill>
                <a:latin typeface="Arial"/>
                <a:cs typeface="Arial"/>
              </a:rPr>
              <a:t>Page</a:t>
            </a:r>
          </a:p>
          <a:p>
            <a:pPr lvl="1">
              <a:spcBef>
                <a:spcPts val="1800"/>
              </a:spcBef>
            </a:pPr>
            <a:r>
              <a:rPr lang="en-US" dirty="0">
                <a:solidFill>
                  <a:srgbClr val="000000"/>
                </a:solidFill>
                <a:latin typeface="Arial"/>
                <a:cs typeface="Arial"/>
              </a:rPr>
              <a:t>Today I’m a Postdoc, and I’m applying for a </a:t>
            </a:r>
            <a:r>
              <a:rPr lang="en-US" dirty="0" smtClean="0">
                <a:solidFill>
                  <a:srgbClr val="000000"/>
                </a:solidFill>
                <a:latin typeface="Arial"/>
                <a:cs typeface="Arial"/>
              </a:rPr>
              <a:t>Career Development Award (K99, K01, K22, etc.) </a:t>
            </a:r>
            <a:r>
              <a:rPr lang="en-US" dirty="0">
                <a:solidFill>
                  <a:srgbClr val="000000"/>
                </a:solidFill>
                <a:latin typeface="Arial"/>
                <a:cs typeface="Arial"/>
                <a:sym typeface="Wingdings"/>
              </a:rPr>
              <a:t> </a:t>
            </a:r>
            <a:r>
              <a:rPr lang="en-US" dirty="0">
                <a:solidFill>
                  <a:srgbClr val="0000FF"/>
                </a:solidFill>
                <a:latin typeface="Arial"/>
                <a:cs typeface="Arial"/>
                <a:sym typeface="Wingdings"/>
              </a:rPr>
              <a:t>u</a:t>
            </a:r>
            <a:r>
              <a:rPr lang="en-US" dirty="0">
                <a:solidFill>
                  <a:srgbClr val="0000FF"/>
                </a:solidFill>
                <a:latin typeface="Arial"/>
                <a:cs typeface="Arial"/>
              </a:rPr>
              <a:t>se </a:t>
            </a:r>
            <a:r>
              <a:rPr lang="en-US" dirty="0">
                <a:solidFill>
                  <a:srgbClr val="0000FF"/>
                </a:solidFill>
                <a:latin typeface="Arial"/>
                <a:cs typeface="Arial"/>
                <a:sym typeface="Wingdings"/>
              </a:rPr>
              <a:t>Standard </a:t>
            </a:r>
            <a:r>
              <a:rPr lang="en-US" dirty="0" smtClean="0">
                <a:solidFill>
                  <a:srgbClr val="0000FF"/>
                </a:solidFill>
                <a:latin typeface="Arial"/>
                <a:cs typeface="Arial"/>
              </a:rPr>
              <a:t>Biosketch</a:t>
            </a:r>
            <a:endParaRPr lang="en-US" dirty="0" smtClean="0">
              <a:latin typeface="Arial"/>
              <a:cs typeface="Arial"/>
            </a:endParaRPr>
          </a:p>
          <a:p>
            <a:pPr>
              <a:spcBef>
                <a:spcPts val="1800"/>
              </a:spcBef>
            </a:pPr>
            <a:r>
              <a:rPr lang="en-US" sz="2400" dirty="0" smtClean="0">
                <a:solidFill>
                  <a:srgbClr val="000000"/>
                </a:solidFill>
                <a:latin typeface="Arial"/>
                <a:cs typeface="Arial"/>
              </a:rPr>
              <a:t>Instructions for Foundations and non-NIH funder might be different</a:t>
            </a:r>
          </a:p>
          <a:p>
            <a:pPr>
              <a:spcBef>
                <a:spcPts val="1800"/>
              </a:spcBef>
            </a:pPr>
            <a:endParaRPr lang="en-US" sz="2400" dirty="0">
              <a:latin typeface="Arial"/>
              <a:cs typeface="Arial"/>
            </a:endParaRPr>
          </a:p>
        </p:txBody>
      </p:sp>
      <p:pic>
        <p:nvPicPr>
          <p:cNvPr id="4" name="Picture 3" descr="emory hz logo.tiff"/>
          <p:cNvPicPr>
            <a:picLocks noChangeAspect="1"/>
          </p:cNvPicPr>
          <p:nvPr/>
        </p:nvPicPr>
        <p:blipFill rotWithShape="1">
          <a:blip r:embed="rId3">
            <a:extLst>
              <a:ext uri="{28A0092B-C50C-407E-A947-70E740481C1C}">
                <a14:useLocalDpi xmlns:a14="http://schemas.microsoft.com/office/drawing/2010/main" val="0"/>
              </a:ext>
            </a:extLst>
          </a:blip>
          <a:srcRect l="31982" t="2644" r="819" b="36702"/>
          <a:stretch/>
        </p:blipFill>
        <p:spPr>
          <a:xfrm>
            <a:off x="7124700" y="6146773"/>
            <a:ext cx="1727200" cy="414047"/>
          </a:xfrm>
          <a:prstGeom prst="rect">
            <a:avLst/>
          </a:prstGeom>
        </p:spPr>
      </p:pic>
    </p:spTree>
    <p:extLst>
      <p:ext uri="{BB962C8B-B14F-4D97-AF65-F5344CB8AC3E}">
        <p14:creationId xmlns:p14="http://schemas.microsoft.com/office/powerpoint/2010/main" val="262105363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Arial"/>
                <a:cs typeface="Arial"/>
              </a:rPr>
              <a:t>Sections of the NIH Biosketch</a:t>
            </a:r>
            <a:endParaRPr lang="en-US" sz="3600" b="1" dirty="0">
              <a:latin typeface="Arial"/>
              <a:cs typeface="Arial"/>
            </a:endParaRPr>
          </a:p>
        </p:txBody>
      </p:sp>
      <p:sp>
        <p:nvSpPr>
          <p:cNvPr id="3" name="Content Placeholder 2"/>
          <p:cNvSpPr>
            <a:spLocks noGrp="1"/>
          </p:cNvSpPr>
          <p:nvPr>
            <p:ph idx="1"/>
          </p:nvPr>
        </p:nvSpPr>
        <p:spPr>
          <a:xfrm>
            <a:off x="900112" y="2133601"/>
            <a:ext cx="7773988" cy="3931920"/>
          </a:xfrm>
        </p:spPr>
        <p:txBody>
          <a:bodyPr/>
          <a:lstStyle/>
          <a:p>
            <a:pPr marL="0" indent="0">
              <a:buNone/>
            </a:pPr>
            <a:r>
              <a:rPr lang="en-US" dirty="0" smtClean="0">
                <a:latin typeface="Arial"/>
                <a:cs typeface="Arial"/>
              </a:rPr>
              <a:t>Name, </a:t>
            </a:r>
            <a:r>
              <a:rPr lang="en-US" dirty="0" err="1" smtClean="0">
                <a:latin typeface="Arial"/>
                <a:cs typeface="Arial"/>
              </a:rPr>
              <a:t>eRA</a:t>
            </a:r>
            <a:r>
              <a:rPr lang="en-US" dirty="0" smtClean="0">
                <a:latin typeface="Arial"/>
                <a:cs typeface="Arial"/>
              </a:rPr>
              <a:t> commons, Position, Education &amp; Training</a:t>
            </a:r>
          </a:p>
          <a:p>
            <a:pPr marL="0" indent="0">
              <a:buNone/>
            </a:pPr>
            <a:endParaRPr lang="en-US" dirty="0" smtClean="0">
              <a:latin typeface="Arial"/>
              <a:cs typeface="Arial"/>
            </a:endParaRPr>
          </a:p>
          <a:p>
            <a:pPr marL="457200" indent="-457200">
              <a:buFont typeface="+mj-lt"/>
              <a:buAutoNum type="alphaUcPeriod"/>
            </a:pPr>
            <a:r>
              <a:rPr lang="en-US" b="1" dirty="0" smtClean="0">
                <a:latin typeface="Arial"/>
                <a:cs typeface="Arial"/>
              </a:rPr>
              <a:t>Personal Statement</a:t>
            </a:r>
          </a:p>
          <a:p>
            <a:pPr marL="457200" indent="-457200">
              <a:buFont typeface="+mj-lt"/>
              <a:buAutoNum type="alphaUcPeriod"/>
            </a:pPr>
            <a:r>
              <a:rPr lang="en-US" b="1" dirty="0" smtClean="0">
                <a:latin typeface="Arial"/>
                <a:cs typeface="Arial"/>
              </a:rPr>
              <a:t>Positions and Honors</a:t>
            </a:r>
          </a:p>
          <a:p>
            <a:pPr marL="457200" indent="-457200">
              <a:buFont typeface="+mj-lt"/>
              <a:buAutoNum type="alphaUcPeriod"/>
            </a:pPr>
            <a:r>
              <a:rPr lang="en-US" b="1" dirty="0" smtClean="0">
                <a:latin typeface="Arial"/>
                <a:cs typeface="Arial"/>
              </a:rPr>
              <a:t>Contributions to Science</a:t>
            </a:r>
          </a:p>
          <a:p>
            <a:pPr marL="457200" indent="-457200">
              <a:buFont typeface="+mj-lt"/>
              <a:buAutoNum type="alphaUcPeriod"/>
            </a:pPr>
            <a:r>
              <a:rPr lang="en-US" b="1" dirty="0" smtClean="0">
                <a:latin typeface="Arial"/>
                <a:cs typeface="Arial"/>
              </a:rPr>
              <a:t>Research Support</a:t>
            </a:r>
          </a:p>
          <a:p>
            <a:pPr marL="457200" indent="-457200">
              <a:buFont typeface="+mj-lt"/>
              <a:buAutoNum type="alphaUcPeriod"/>
            </a:pPr>
            <a:endParaRPr lang="en-US" dirty="0">
              <a:latin typeface="Arial"/>
              <a:cs typeface="Arial"/>
            </a:endParaRPr>
          </a:p>
        </p:txBody>
      </p:sp>
      <p:pic>
        <p:nvPicPr>
          <p:cNvPr id="4" name="Picture 3" descr="emory hz logo.tiff"/>
          <p:cNvPicPr>
            <a:picLocks noChangeAspect="1"/>
          </p:cNvPicPr>
          <p:nvPr/>
        </p:nvPicPr>
        <p:blipFill rotWithShape="1">
          <a:blip r:embed="rId2">
            <a:extLst>
              <a:ext uri="{28A0092B-C50C-407E-A947-70E740481C1C}">
                <a14:useLocalDpi xmlns:a14="http://schemas.microsoft.com/office/drawing/2010/main" val="0"/>
              </a:ext>
            </a:extLst>
          </a:blip>
          <a:srcRect l="31982" t="2644" r="819" b="36702"/>
          <a:stretch/>
        </p:blipFill>
        <p:spPr>
          <a:xfrm>
            <a:off x="7124700" y="6146773"/>
            <a:ext cx="1727200" cy="414047"/>
          </a:xfrm>
          <a:prstGeom prst="rect">
            <a:avLst/>
          </a:prstGeom>
        </p:spPr>
      </p:pic>
    </p:spTree>
    <p:extLst>
      <p:ext uri="{BB962C8B-B14F-4D97-AF65-F5344CB8AC3E}">
        <p14:creationId xmlns:p14="http://schemas.microsoft.com/office/powerpoint/2010/main" val="3683760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156376" y="5465807"/>
            <a:ext cx="7332033" cy="338554"/>
          </a:xfrm>
          <a:prstGeom prst="rect">
            <a:avLst/>
          </a:prstGeom>
          <a:noFill/>
        </p:spPr>
        <p:txBody>
          <a:bodyPr wrap="square" rtlCol="0">
            <a:spAutoFit/>
          </a:bodyPr>
          <a:lstStyle/>
          <a:p>
            <a:r>
              <a:rPr lang="en-US" sz="1600" dirty="0" err="1" smtClean="0">
                <a:solidFill>
                  <a:srgbClr val="FF0000"/>
                </a:solidFill>
                <a:latin typeface="Arial"/>
                <a:cs typeface="Arial"/>
              </a:rPr>
              <a:t>eRA</a:t>
            </a:r>
            <a:r>
              <a:rPr lang="en-US" sz="1600" dirty="0" smtClean="0">
                <a:solidFill>
                  <a:srgbClr val="FF0000"/>
                </a:solidFill>
                <a:latin typeface="Arial"/>
                <a:cs typeface="Arial"/>
              </a:rPr>
              <a:t> commons user name </a:t>
            </a:r>
            <a:r>
              <a:rPr lang="en-US" sz="1600" dirty="0" smtClean="0">
                <a:latin typeface="Arial"/>
                <a:cs typeface="Arial"/>
              </a:rPr>
              <a:t>– obtain this through Office of Sponsored Programs</a:t>
            </a:r>
            <a:endParaRPr lang="en-US" sz="1600" dirty="0">
              <a:latin typeface="Arial"/>
              <a:cs typeface="Arial"/>
            </a:endParaRPr>
          </a:p>
        </p:txBody>
      </p:sp>
      <p:pic>
        <p:nvPicPr>
          <p:cNvPr id="3" name="Picture 2" descr="Screen Shot 2015-02-16 at 5.33.0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150" y="171450"/>
            <a:ext cx="8563442" cy="4959350"/>
          </a:xfrm>
          <a:prstGeom prst="rect">
            <a:avLst/>
          </a:prstGeom>
        </p:spPr>
      </p:pic>
    </p:spTree>
    <p:extLst>
      <p:ext uri="{BB962C8B-B14F-4D97-AF65-F5344CB8AC3E}">
        <p14:creationId xmlns:p14="http://schemas.microsoft.com/office/powerpoint/2010/main" val="344028031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13" y="434658"/>
            <a:ext cx="7345362" cy="886142"/>
          </a:xfrm>
        </p:spPr>
        <p:txBody>
          <a:bodyPr>
            <a:normAutofit/>
          </a:bodyPr>
          <a:lstStyle/>
          <a:p>
            <a:r>
              <a:rPr lang="en-US" b="1" dirty="0">
                <a:solidFill>
                  <a:srgbClr val="0000FF"/>
                </a:solidFill>
                <a:latin typeface="Arial"/>
                <a:cs typeface="Arial"/>
              </a:rPr>
              <a:t>A.  Personal </a:t>
            </a:r>
            <a:r>
              <a:rPr lang="en-US" b="1" dirty="0" smtClean="0">
                <a:solidFill>
                  <a:srgbClr val="0000FF"/>
                </a:solidFill>
                <a:latin typeface="Arial"/>
                <a:cs typeface="Arial"/>
              </a:rPr>
              <a:t>Statement</a:t>
            </a:r>
            <a:endParaRPr lang="en-US" b="1" dirty="0">
              <a:solidFill>
                <a:srgbClr val="0000FF"/>
              </a:solidFill>
              <a:latin typeface="Arial"/>
              <a:cs typeface="Arial"/>
            </a:endParaRPr>
          </a:p>
        </p:txBody>
      </p:sp>
      <p:sp>
        <p:nvSpPr>
          <p:cNvPr id="3" name="Content Placeholder 2"/>
          <p:cNvSpPr>
            <a:spLocks noGrp="1"/>
          </p:cNvSpPr>
          <p:nvPr>
            <p:ph idx="1"/>
          </p:nvPr>
        </p:nvSpPr>
        <p:spPr>
          <a:xfrm>
            <a:off x="457199" y="1816100"/>
            <a:ext cx="8341873" cy="4515416"/>
          </a:xfrm>
        </p:spPr>
        <p:txBody>
          <a:bodyPr>
            <a:normAutofit fontScale="70000" lnSpcReduction="20000"/>
          </a:bodyPr>
          <a:lstStyle/>
          <a:p>
            <a:pPr marL="0" indent="401638">
              <a:lnSpc>
                <a:spcPct val="120000"/>
              </a:lnSpc>
              <a:buNone/>
            </a:pPr>
            <a:r>
              <a:rPr lang="en-US" sz="2800" dirty="0" smtClean="0">
                <a:solidFill>
                  <a:schemeClr val="tx1"/>
                </a:solidFill>
                <a:latin typeface="Arial"/>
                <a:cs typeface="Arial"/>
              </a:rPr>
              <a:t>Briefly </a:t>
            </a:r>
            <a:r>
              <a:rPr lang="en-US" sz="2800" dirty="0">
                <a:solidFill>
                  <a:schemeClr val="tx1"/>
                </a:solidFill>
                <a:latin typeface="Arial"/>
                <a:cs typeface="Arial"/>
              </a:rPr>
              <a:t>describe why you are well-suited to receive the award for which you are applying.  The relevant factors may include aspects of your training; your previous experimental work on this specific topic or related topics; your technical expertise; your collaborators or scientific environment; and your past performance in this or related fields (</a:t>
            </a:r>
            <a:r>
              <a:rPr lang="en-US" sz="2800" b="1" dirty="0">
                <a:solidFill>
                  <a:srgbClr val="FF6600"/>
                </a:solidFill>
                <a:latin typeface="Arial"/>
                <a:cs typeface="Arial"/>
              </a:rPr>
              <a:t>you may mention specific contributions to science that are not included in Section C</a:t>
            </a:r>
            <a:r>
              <a:rPr lang="en-US" sz="2800" dirty="0">
                <a:solidFill>
                  <a:schemeClr val="tx1"/>
                </a:solidFill>
                <a:latin typeface="Arial"/>
                <a:cs typeface="Arial"/>
              </a:rPr>
              <a:t>).   Also, you may identify up to four peer-reviewed publications that specifically highlight your experience and qualifications for this project.   </a:t>
            </a:r>
          </a:p>
          <a:p>
            <a:pPr marL="0" indent="401638">
              <a:lnSpc>
                <a:spcPct val="120000"/>
              </a:lnSpc>
              <a:buNone/>
            </a:pPr>
            <a:r>
              <a:rPr lang="en-US" sz="2800" dirty="0" smtClean="0">
                <a:solidFill>
                  <a:schemeClr val="tx1"/>
                </a:solidFill>
                <a:latin typeface="Arial"/>
                <a:cs typeface="Arial"/>
              </a:rPr>
              <a:t>If </a:t>
            </a:r>
            <a:r>
              <a:rPr lang="en-US" sz="2800" dirty="0">
                <a:solidFill>
                  <a:schemeClr val="tx1"/>
                </a:solidFill>
                <a:latin typeface="Arial"/>
                <a:cs typeface="Arial"/>
              </a:rPr>
              <a:t>you wish to explain impediments to your past productivity, you may include a description of factors such as family care responsibilities, illness, disability, and active duty military service.</a:t>
            </a:r>
            <a:endParaRPr lang="en-US" dirty="0">
              <a:solidFill>
                <a:schemeClr val="tx1"/>
              </a:solidFill>
              <a:latin typeface="Arial"/>
              <a:cs typeface="Arial"/>
            </a:endParaRPr>
          </a:p>
        </p:txBody>
      </p:sp>
      <p:pic>
        <p:nvPicPr>
          <p:cNvPr id="4" name="Picture 3" descr="emory hz logo.tiff"/>
          <p:cNvPicPr>
            <a:picLocks noChangeAspect="1"/>
          </p:cNvPicPr>
          <p:nvPr/>
        </p:nvPicPr>
        <p:blipFill rotWithShape="1">
          <a:blip r:embed="rId2">
            <a:extLst>
              <a:ext uri="{28A0092B-C50C-407E-A947-70E740481C1C}">
                <a14:useLocalDpi xmlns:a14="http://schemas.microsoft.com/office/drawing/2010/main" val="0"/>
              </a:ext>
            </a:extLst>
          </a:blip>
          <a:srcRect l="31982" t="2644" r="819" b="36702"/>
          <a:stretch/>
        </p:blipFill>
        <p:spPr>
          <a:xfrm>
            <a:off x="7124700" y="6146773"/>
            <a:ext cx="1727200" cy="414047"/>
          </a:xfrm>
          <a:prstGeom prst="rect">
            <a:avLst/>
          </a:prstGeom>
        </p:spPr>
      </p:pic>
    </p:spTree>
    <p:extLst>
      <p:ext uri="{BB962C8B-B14F-4D97-AF65-F5344CB8AC3E}">
        <p14:creationId xmlns:p14="http://schemas.microsoft.com/office/powerpoint/2010/main" val="17622674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203" y="527916"/>
            <a:ext cx="8504097" cy="642216"/>
          </a:xfrm>
        </p:spPr>
        <p:txBody>
          <a:bodyPr>
            <a:normAutofit/>
          </a:bodyPr>
          <a:lstStyle/>
          <a:p>
            <a:r>
              <a:rPr lang="en-US" sz="2800" b="1" dirty="0" smtClean="0">
                <a:solidFill>
                  <a:schemeClr val="accent2">
                    <a:lumMod val="75000"/>
                  </a:schemeClr>
                </a:solidFill>
                <a:latin typeface="Arial"/>
                <a:cs typeface="Arial"/>
              </a:rPr>
              <a:t>Suggestions for Writing Personal Statements</a:t>
            </a:r>
            <a:endParaRPr lang="en-US" sz="2800" b="1" dirty="0">
              <a:solidFill>
                <a:schemeClr val="accent2">
                  <a:lumMod val="75000"/>
                </a:schemeClr>
              </a:solidFill>
              <a:latin typeface="Arial"/>
              <a:cs typeface="Arial"/>
            </a:endParaRPr>
          </a:p>
        </p:txBody>
      </p:sp>
      <p:sp>
        <p:nvSpPr>
          <p:cNvPr id="3" name="Content Placeholder 2"/>
          <p:cNvSpPr>
            <a:spLocks noGrp="1"/>
          </p:cNvSpPr>
          <p:nvPr>
            <p:ph idx="1"/>
          </p:nvPr>
        </p:nvSpPr>
        <p:spPr>
          <a:xfrm>
            <a:off x="457200" y="1866900"/>
            <a:ext cx="8293100" cy="4610100"/>
          </a:xfrm>
        </p:spPr>
        <p:txBody>
          <a:bodyPr>
            <a:noAutofit/>
          </a:bodyPr>
          <a:lstStyle/>
          <a:p>
            <a:pPr marL="457200" indent="-457200">
              <a:buFont typeface="+mj-lt"/>
              <a:buAutoNum type="arabicPeriod"/>
            </a:pPr>
            <a:r>
              <a:rPr lang="en-US" dirty="0" smtClean="0">
                <a:solidFill>
                  <a:srgbClr val="660066"/>
                </a:solidFill>
                <a:latin typeface="Arial"/>
                <a:cs typeface="Arial"/>
              </a:rPr>
              <a:t>Customize </a:t>
            </a:r>
            <a:r>
              <a:rPr lang="en-US" dirty="0">
                <a:solidFill>
                  <a:srgbClr val="660066"/>
                </a:solidFill>
                <a:latin typeface="Arial"/>
                <a:cs typeface="Arial"/>
              </a:rPr>
              <a:t>the personal statement for each grant </a:t>
            </a:r>
            <a:r>
              <a:rPr lang="en-US" dirty="0" smtClean="0">
                <a:solidFill>
                  <a:srgbClr val="660066"/>
                </a:solidFill>
                <a:latin typeface="Arial"/>
                <a:cs typeface="Arial"/>
              </a:rPr>
              <a:t>proposal</a:t>
            </a:r>
            <a:endParaRPr lang="en-US" dirty="0">
              <a:solidFill>
                <a:srgbClr val="660066"/>
              </a:solidFill>
              <a:latin typeface="Arial"/>
              <a:cs typeface="Arial"/>
            </a:endParaRPr>
          </a:p>
          <a:p>
            <a:pPr marL="514350" indent="-514350">
              <a:buFont typeface="+mj-lt"/>
              <a:buAutoNum type="arabicPeriod"/>
            </a:pPr>
            <a:r>
              <a:rPr lang="en-US" dirty="0">
                <a:solidFill>
                  <a:srgbClr val="660066"/>
                </a:solidFill>
                <a:latin typeface="Arial"/>
                <a:cs typeface="Arial"/>
              </a:rPr>
              <a:t>Mention the name of the grant proposal </a:t>
            </a:r>
            <a:r>
              <a:rPr lang="en-US" dirty="0" smtClean="0">
                <a:solidFill>
                  <a:srgbClr val="660066"/>
                </a:solidFill>
                <a:latin typeface="Arial"/>
                <a:cs typeface="Arial"/>
              </a:rPr>
              <a:t>(e.g., R15) </a:t>
            </a:r>
            <a:r>
              <a:rPr lang="en-US" dirty="0">
                <a:solidFill>
                  <a:srgbClr val="660066"/>
                </a:solidFill>
                <a:latin typeface="Arial"/>
                <a:cs typeface="Arial"/>
              </a:rPr>
              <a:t>and speak directly to the purpose of this funding </a:t>
            </a:r>
            <a:r>
              <a:rPr lang="en-US" dirty="0" smtClean="0">
                <a:solidFill>
                  <a:srgbClr val="660066"/>
                </a:solidFill>
                <a:latin typeface="Arial"/>
                <a:cs typeface="Arial"/>
              </a:rPr>
              <a:t>mechanism</a:t>
            </a:r>
          </a:p>
          <a:p>
            <a:pPr marL="514350" indent="-514350">
              <a:buFont typeface="+mj-lt"/>
              <a:buAutoNum type="arabicPeriod"/>
            </a:pPr>
            <a:endParaRPr lang="en-US" sz="2000" dirty="0">
              <a:solidFill>
                <a:srgbClr val="660066"/>
              </a:solidFill>
              <a:latin typeface="Arial"/>
              <a:cs typeface="Arial"/>
            </a:endParaRPr>
          </a:p>
          <a:p>
            <a:pPr lvl="1"/>
            <a:r>
              <a:rPr lang="en-US" sz="1600" dirty="0">
                <a:solidFill>
                  <a:srgbClr val="660066"/>
                </a:solidFill>
                <a:latin typeface="Arial"/>
                <a:cs typeface="Arial"/>
              </a:rPr>
              <a:t>E.g.:  </a:t>
            </a:r>
            <a:r>
              <a:rPr lang="en-US" sz="1800" b="1" dirty="0">
                <a:latin typeface="Arial"/>
                <a:cs typeface="Arial"/>
              </a:rPr>
              <a:t>My goal for this proposed NIH Academic Research Enhancement Award (R15) is to conduct clinical research while further developing and expanding training with graduate students in nursing and psychology to study the etiology of adverse health outcomes associated with stress exposure in women, such as posttraumatic stress disorder (PTSD). </a:t>
            </a:r>
            <a:endParaRPr lang="en-US" sz="1600" dirty="0">
              <a:solidFill>
                <a:srgbClr val="660066"/>
              </a:solidFill>
              <a:latin typeface="Arial"/>
              <a:cs typeface="Arial"/>
            </a:endParaRPr>
          </a:p>
          <a:p>
            <a:endParaRPr lang="en-US" sz="2800" dirty="0">
              <a:latin typeface="Arial"/>
              <a:cs typeface="Arial"/>
            </a:endParaRPr>
          </a:p>
        </p:txBody>
      </p:sp>
      <p:pic>
        <p:nvPicPr>
          <p:cNvPr id="4" name="Picture 3" descr="emory hz logo.tiff"/>
          <p:cNvPicPr>
            <a:picLocks noChangeAspect="1"/>
          </p:cNvPicPr>
          <p:nvPr/>
        </p:nvPicPr>
        <p:blipFill rotWithShape="1">
          <a:blip r:embed="rId2">
            <a:extLst>
              <a:ext uri="{28A0092B-C50C-407E-A947-70E740481C1C}">
                <a14:useLocalDpi xmlns:a14="http://schemas.microsoft.com/office/drawing/2010/main" val="0"/>
              </a:ext>
            </a:extLst>
          </a:blip>
          <a:srcRect l="31982" t="2644" r="819" b="36702"/>
          <a:stretch/>
        </p:blipFill>
        <p:spPr>
          <a:xfrm>
            <a:off x="7124700" y="6146773"/>
            <a:ext cx="1727200" cy="414047"/>
          </a:xfrm>
          <a:prstGeom prst="rect">
            <a:avLst/>
          </a:prstGeom>
        </p:spPr>
      </p:pic>
    </p:spTree>
    <p:extLst>
      <p:ext uri="{BB962C8B-B14F-4D97-AF65-F5344CB8AC3E}">
        <p14:creationId xmlns:p14="http://schemas.microsoft.com/office/powerpoint/2010/main" val="251146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800" y="1739900"/>
            <a:ext cx="8318500" cy="4749800"/>
          </a:xfrm>
        </p:spPr>
        <p:txBody>
          <a:bodyPr>
            <a:normAutofit/>
          </a:bodyPr>
          <a:lstStyle/>
          <a:p>
            <a:r>
              <a:rPr lang="en-US" sz="2400" dirty="0" smtClean="0">
                <a:solidFill>
                  <a:schemeClr val="tx1"/>
                </a:solidFill>
                <a:latin typeface="Arial"/>
                <a:cs typeface="Arial"/>
              </a:rPr>
              <a:t>Length – generally no need to exceed Page 1</a:t>
            </a:r>
          </a:p>
          <a:p>
            <a:r>
              <a:rPr lang="en-US" sz="2400" dirty="0" smtClean="0">
                <a:solidFill>
                  <a:schemeClr val="tx1"/>
                </a:solidFill>
                <a:latin typeface="Arial"/>
                <a:cs typeface="Arial"/>
              </a:rPr>
              <a:t>Convey excitement and passion to do the proposed work</a:t>
            </a:r>
          </a:p>
          <a:p>
            <a:r>
              <a:rPr lang="en-US" sz="2400" dirty="0" smtClean="0">
                <a:solidFill>
                  <a:schemeClr val="tx1"/>
                </a:solidFill>
                <a:latin typeface="Arial"/>
                <a:cs typeface="Arial"/>
              </a:rPr>
              <a:t>Depending on the type of grant, emphasize your role for: </a:t>
            </a:r>
          </a:p>
          <a:p>
            <a:pPr lvl="1"/>
            <a:r>
              <a:rPr lang="en-US" sz="2000" dirty="0" smtClean="0">
                <a:solidFill>
                  <a:srgbClr val="FF0000"/>
                </a:solidFill>
                <a:latin typeface="Arial"/>
                <a:cs typeface="Arial"/>
              </a:rPr>
              <a:t>Leadership</a:t>
            </a:r>
            <a:r>
              <a:rPr lang="en-US" sz="2000" dirty="0" smtClean="0">
                <a:solidFill>
                  <a:schemeClr val="tx1"/>
                </a:solidFill>
                <a:latin typeface="Arial"/>
                <a:cs typeface="Arial"/>
              </a:rPr>
              <a:t> (PI of a R grant)</a:t>
            </a:r>
          </a:p>
          <a:p>
            <a:pPr lvl="1"/>
            <a:r>
              <a:rPr lang="en-US" sz="2000" dirty="0" smtClean="0">
                <a:solidFill>
                  <a:srgbClr val="FF0000"/>
                </a:solidFill>
                <a:latin typeface="Arial"/>
                <a:cs typeface="Arial"/>
              </a:rPr>
              <a:t>Training potential </a:t>
            </a:r>
            <a:r>
              <a:rPr lang="en-US" sz="2000" dirty="0" smtClean="0">
                <a:solidFill>
                  <a:schemeClr val="tx1"/>
                </a:solidFill>
                <a:latin typeface="Arial"/>
                <a:cs typeface="Arial"/>
              </a:rPr>
              <a:t>for you to advance in your field (F32 or K)</a:t>
            </a:r>
          </a:p>
          <a:p>
            <a:pPr lvl="1"/>
            <a:r>
              <a:rPr lang="en-US" sz="2000" dirty="0" smtClean="0">
                <a:solidFill>
                  <a:schemeClr val="tx1"/>
                </a:solidFill>
                <a:latin typeface="Arial"/>
                <a:cs typeface="Arial"/>
              </a:rPr>
              <a:t>Are you a </a:t>
            </a:r>
            <a:r>
              <a:rPr lang="en-US" sz="2000" dirty="0" smtClean="0">
                <a:solidFill>
                  <a:srgbClr val="FF0000"/>
                </a:solidFill>
                <a:latin typeface="Arial"/>
                <a:cs typeface="Arial"/>
              </a:rPr>
              <a:t>mentor</a:t>
            </a:r>
            <a:r>
              <a:rPr lang="en-US" sz="2000" dirty="0" smtClean="0">
                <a:solidFill>
                  <a:schemeClr val="tx1"/>
                </a:solidFill>
                <a:latin typeface="Arial"/>
                <a:cs typeface="Arial"/>
              </a:rPr>
              <a:t>?</a:t>
            </a:r>
          </a:p>
          <a:p>
            <a:pPr lvl="1"/>
            <a:r>
              <a:rPr lang="en-US" sz="2000" dirty="0" smtClean="0">
                <a:solidFill>
                  <a:srgbClr val="FF0000"/>
                </a:solidFill>
                <a:latin typeface="Arial"/>
                <a:cs typeface="Arial"/>
              </a:rPr>
              <a:t>Track record and experience </a:t>
            </a:r>
            <a:r>
              <a:rPr lang="en-US" sz="2000" dirty="0" smtClean="0">
                <a:solidFill>
                  <a:schemeClr val="tx1"/>
                </a:solidFill>
                <a:latin typeface="Arial"/>
                <a:cs typeface="Arial"/>
              </a:rPr>
              <a:t>to support the proposed aims</a:t>
            </a:r>
          </a:p>
          <a:p>
            <a:pPr lvl="1"/>
            <a:r>
              <a:rPr lang="en-US" sz="2000" dirty="0" smtClean="0">
                <a:solidFill>
                  <a:schemeClr val="tx1"/>
                </a:solidFill>
                <a:latin typeface="Arial"/>
                <a:cs typeface="Arial"/>
              </a:rPr>
              <a:t>Tone should be </a:t>
            </a:r>
            <a:r>
              <a:rPr lang="en-US" sz="2000" dirty="0" smtClean="0">
                <a:solidFill>
                  <a:srgbClr val="FF0000"/>
                </a:solidFill>
                <a:latin typeface="Arial"/>
                <a:cs typeface="Arial"/>
              </a:rPr>
              <a:t>confident</a:t>
            </a:r>
            <a:r>
              <a:rPr lang="en-US" sz="2000" dirty="0" smtClean="0">
                <a:solidFill>
                  <a:schemeClr val="tx1"/>
                </a:solidFill>
                <a:latin typeface="Arial"/>
                <a:cs typeface="Arial"/>
              </a:rPr>
              <a:t> but not arrogant</a:t>
            </a:r>
          </a:p>
          <a:p>
            <a:pPr lvl="1"/>
            <a:r>
              <a:rPr lang="en-US" sz="2000" dirty="0" smtClean="0">
                <a:solidFill>
                  <a:schemeClr val="tx1"/>
                </a:solidFill>
                <a:latin typeface="Arial"/>
                <a:cs typeface="Arial"/>
              </a:rPr>
              <a:t>Don’t just walk us through your accomplishments but speak to the science in this proposal</a:t>
            </a:r>
            <a:endParaRPr lang="en-US" sz="2000" dirty="0">
              <a:solidFill>
                <a:schemeClr val="tx1"/>
              </a:solidFill>
              <a:latin typeface="Arial"/>
              <a:cs typeface="Arial"/>
            </a:endParaRPr>
          </a:p>
        </p:txBody>
      </p:sp>
      <p:sp>
        <p:nvSpPr>
          <p:cNvPr id="4" name="Title 1"/>
          <p:cNvSpPr txBox="1">
            <a:spLocks/>
          </p:cNvSpPr>
          <p:nvPr/>
        </p:nvSpPr>
        <p:spPr>
          <a:xfrm>
            <a:off x="347803" y="362816"/>
            <a:ext cx="8402497" cy="9706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a:lstStyle>
          <a:p>
            <a:r>
              <a:rPr lang="en-US" sz="2800" b="1" dirty="0" smtClean="0">
                <a:solidFill>
                  <a:schemeClr val="accent2">
                    <a:lumMod val="75000"/>
                  </a:schemeClr>
                </a:solidFill>
                <a:latin typeface="Arial"/>
                <a:cs typeface="Arial"/>
              </a:rPr>
              <a:t>More Suggestions for Writing </a:t>
            </a:r>
          </a:p>
          <a:p>
            <a:r>
              <a:rPr lang="en-US" sz="2800" b="1" dirty="0" smtClean="0">
                <a:solidFill>
                  <a:schemeClr val="accent2">
                    <a:lumMod val="75000"/>
                  </a:schemeClr>
                </a:solidFill>
                <a:latin typeface="Arial"/>
                <a:cs typeface="Arial"/>
              </a:rPr>
              <a:t>Personal Statements</a:t>
            </a:r>
            <a:endParaRPr lang="en-US" sz="2800" b="1" dirty="0">
              <a:solidFill>
                <a:schemeClr val="accent2">
                  <a:lumMod val="75000"/>
                </a:schemeClr>
              </a:solidFill>
              <a:latin typeface="Arial"/>
              <a:cs typeface="Arial"/>
            </a:endParaRPr>
          </a:p>
        </p:txBody>
      </p:sp>
      <p:pic>
        <p:nvPicPr>
          <p:cNvPr id="5" name="Picture 4" descr="emory hz logo.tiff"/>
          <p:cNvPicPr>
            <a:picLocks noChangeAspect="1"/>
          </p:cNvPicPr>
          <p:nvPr/>
        </p:nvPicPr>
        <p:blipFill rotWithShape="1">
          <a:blip r:embed="rId2">
            <a:extLst>
              <a:ext uri="{28A0092B-C50C-407E-A947-70E740481C1C}">
                <a14:useLocalDpi xmlns:a14="http://schemas.microsoft.com/office/drawing/2010/main" val="0"/>
              </a:ext>
            </a:extLst>
          </a:blip>
          <a:srcRect l="31982" t="2644" r="819" b="36702"/>
          <a:stretch/>
        </p:blipFill>
        <p:spPr>
          <a:xfrm>
            <a:off x="7124700" y="6146773"/>
            <a:ext cx="1727200" cy="414047"/>
          </a:xfrm>
          <a:prstGeom prst="rect">
            <a:avLst/>
          </a:prstGeom>
        </p:spPr>
      </p:pic>
    </p:spTree>
    <p:extLst>
      <p:ext uri="{BB962C8B-B14F-4D97-AF65-F5344CB8AC3E}">
        <p14:creationId xmlns:p14="http://schemas.microsoft.com/office/powerpoint/2010/main" val="3699775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Arial"/>
                <a:cs typeface="Arial"/>
              </a:rPr>
              <a:t>If you are the PI of the grant….</a:t>
            </a:r>
            <a:endParaRPr lang="en-US" sz="3600" b="1" dirty="0">
              <a:latin typeface="Arial"/>
              <a:cs typeface="Arial"/>
            </a:endParaRPr>
          </a:p>
        </p:txBody>
      </p:sp>
      <p:sp>
        <p:nvSpPr>
          <p:cNvPr id="3" name="Content Placeholder 2"/>
          <p:cNvSpPr>
            <a:spLocks noGrp="1"/>
          </p:cNvSpPr>
          <p:nvPr>
            <p:ph idx="1"/>
          </p:nvPr>
        </p:nvSpPr>
        <p:spPr>
          <a:xfrm>
            <a:off x="900113" y="1930400"/>
            <a:ext cx="7888287" cy="4406900"/>
          </a:xfrm>
        </p:spPr>
        <p:txBody>
          <a:bodyPr>
            <a:normAutofit fontScale="92500" lnSpcReduction="10000"/>
          </a:bodyPr>
          <a:lstStyle/>
          <a:p>
            <a:pPr>
              <a:spcBef>
                <a:spcPts val="600"/>
              </a:spcBef>
            </a:pPr>
            <a:r>
              <a:rPr lang="en-US" dirty="0" smtClean="0">
                <a:solidFill>
                  <a:srgbClr val="000000"/>
                </a:solidFill>
                <a:latin typeface="Arial"/>
                <a:cs typeface="Arial"/>
              </a:rPr>
              <a:t>Even if you are a postdoctoral fellow, you need to read/review / edit the Personal Statement of all other contributors to this proposal </a:t>
            </a:r>
          </a:p>
          <a:p>
            <a:pPr>
              <a:spcBef>
                <a:spcPts val="600"/>
              </a:spcBef>
            </a:pPr>
            <a:endParaRPr lang="en-US" dirty="0" smtClean="0">
              <a:solidFill>
                <a:srgbClr val="000000"/>
              </a:solidFill>
              <a:latin typeface="Arial"/>
              <a:cs typeface="Arial"/>
            </a:endParaRPr>
          </a:p>
          <a:p>
            <a:pPr>
              <a:spcBef>
                <a:spcPts val="600"/>
              </a:spcBef>
            </a:pPr>
            <a:r>
              <a:rPr lang="en-US" dirty="0" smtClean="0">
                <a:solidFill>
                  <a:srgbClr val="000000"/>
                </a:solidFill>
                <a:latin typeface="Arial"/>
                <a:cs typeface="Arial"/>
              </a:rPr>
              <a:t>WHY? </a:t>
            </a:r>
            <a:endParaRPr lang="en-US" dirty="0">
              <a:solidFill>
                <a:srgbClr val="000000"/>
              </a:solidFill>
              <a:latin typeface="Arial"/>
              <a:cs typeface="Arial"/>
            </a:endParaRPr>
          </a:p>
          <a:p>
            <a:pPr lvl="1"/>
            <a:r>
              <a:rPr lang="en-US" dirty="0" smtClean="0">
                <a:solidFill>
                  <a:srgbClr val="000000"/>
                </a:solidFill>
                <a:latin typeface="Arial"/>
                <a:cs typeface="Arial"/>
              </a:rPr>
              <a:t>Because this is the PI’s job</a:t>
            </a:r>
          </a:p>
          <a:p>
            <a:pPr lvl="1"/>
            <a:r>
              <a:rPr lang="en-US" dirty="0" smtClean="0">
                <a:solidFill>
                  <a:srgbClr val="000000"/>
                </a:solidFill>
                <a:latin typeface="Arial"/>
                <a:cs typeface="Arial"/>
              </a:rPr>
              <a:t>Each Personal Statement must reflect that writer’s role on the project</a:t>
            </a:r>
          </a:p>
          <a:p>
            <a:pPr>
              <a:spcBef>
                <a:spcPts val="600"/>
              </a:spcBef>
            </a:pPr>
            <a:endParaRPr lang="en-US" dirty="0" smtClean="0">
              <a:solidFill>
                <a:srgbClr val="000000"/>
              </a:solidFill>
              <a:latin typeface="Arial"/>
              <a:cs typeface="Arial"/>
            </a:endParaRPr>
          </a:p>
          <a:p>
            <a:pPr>
              <a:spcBef>
                <a:spcPts val="600"/>
              </a:spcBef>
            </a:pPr>
            <a:r>
              <a:rPr lang="en-US" dirty="0" smtClean="0">
                <a:solidFill>
                  <a:srgbClr val="000000"/>
                </a:solidFill>
                <a:latin typeface="Arial"/>
                <a:cs typeface="Arial"/>
              </a:rPr>
              <a:t>If someone is sponsoring / mentoring / collaborating with you, that should be mentioned in that person’s Personal Statement</a:t>
            </a:r>
            <a:endParaRPr lang="en-US" dirty="0">
              <a:solidFill>
                <a:srgbClr val="000000"/>
              </a:solidFill>
              <a:latin typeface="Arial"/>
              <a:cs typeface="Arial"/>
            </a:endParaRPr>
          </a:p>
        </p:txBody>
      </p:sp>
      <p:pic>
        <p:nvPicPr>
          <p:cNvPr id="4" name="Picture 3" descr="emory hz logo.tiff"/>
          <p:cNvPicPr>
            <a:picLocks noChangeAspect="1"/>
          </p:cNvPicPr>
          <p:nvPr/>
        </p:nvPicPr>
        <p:blipFill rotWithShape="1">
          <a:blip r:embed="rId2">
            <a:extLst>
              <a:ext uri="{28A0092B-C50C-407E-A947-70E740481C1C}">
                <a14:useLocalDpi xmlns:a14="http://schemas.microsoft.com/office/drawing/2010/main" val="0"/>
              </a:ext>
            </a:extLst>
          </a:blip>
          <a:srcRect l="31982" t="2644" r="819" b="36702"/>
          <a:stretch/>
        </p:blipFill>
        <p:spPr>
          <a:xfrm>
            <a:off x="7124700" y="6146773"/>
            <a:ext cx="1727200" cy="414047"/>
          </a:xfrm>
          <a:prstGeom prst="rect">
            <a:avLst/>
          </a:prstGeom>
        </p:spPr>
      </p:pic>
    </p:spTree>
    <p:extLst>
      <p:ext uri="{BB962C8B-B14F-4D97-AF65-F5344CB8AC3E}">
        <p14:creationId xmlns:p14="http://schemas.microsoft.com/office/powerpoint/2010/main" val="3348906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0000"/>
          </a:bodyPr>
          <a:lstStyle/>
          <a:p>
            <a:r>
              <a:rPr lang="en-US" b="1" dirty="0">
                <a:solidFill>
                  <a:srgbClr val="0000FF"/>
                </a:solidFill>
                <a:latin typeface="Arial"/>
                <a:cs typeface="Arial"/>
              </a:rPr>
              <a:t>B.  Positions and Honors</a:t>
            </a:r>
          </a:p>
        </p:txBody>
      </p:sp>
      <p:sp>
        <p:nvSpPr>
          <p:cNvPr id="3" name="Content Placeholder 2"/>
          <p:cNvSpPr>
            <a:spLocks noGrp="1"/>
          </p:cNvSpPr>
          <p:nvPr>
            <p:ph idx="1"/>
          </p:nvPr>
        </p:nvSpPr>
        <p:spPr/>
        <p:txBody>
          <a:bodyPr>
            <a:normAutofit/>
          </a:bodyPr>
          <a:lstStyle/>
          <a:p>
            <a:r>
              <a:rPr lang="en-US" dirty="0" smtClean="0">
                <a:latin typeface="Arial"/>
                <a:cs typeface="Arial"/>
              </a:rPr>
              <a:t>You can load info into My NCBI </a:t>
            </a:r>
            <a:endParaRPr lang="en-US" sz="2000" dirty="0">
              <a:latin typeface="Arial"/>
              <a:cs typeface="Arial"/>
            </a:endParaRPr>
          </a:p>
          <a:p>
            <a:pPr lvl="1"/>
            <a:r>
              <a:rPr lang="en-US" sz="1800" dirty="0" smtClean="0">
                <a:latin typeface="Arial"/>
                <a:cs typeface="Arial"/>
              </a:rPr>
              <a:t>online tool (via </a:t>
            </a:r>
            <a:r>
              <a:rPr lang="en-US" sz="1800" dirty="0" err="1" smtClean="0">
                <a:latin typeface="Arial"/>
                <a:cs typeface="Arial"/>
              </a:rPr>
              <a:t>SciENcv</a:t>
            </a:r>
            <a:r>
              <a:rPr lang="en-US" sz="1800" dirty="0">
                <a:latin typeface="Arial"/>
                <a:cs typeface="Arial"/>
              </a:rPr>
              <a:t>)</a:t>
            </a:r>
            <a:r>
              <a:rPr lang="en-US" sz="1800" dirty="0" smtClean="0">
                <a:latin typeface="Arial"/>
                <a:cs typeface="Arial"/>
              </a:rPr>
              <a:t> to support building/storing your personal data including linking to all your publications</a:t>
            </a:r>
          </a:p>
          <a:p>
            <a:r>
              <a:rPr lang="en-US" dirty="0" smtClean="0">
                <a:latin typeface="Arial"/>
                <a:cs typeface="Arial"/>
              </a:rPr>
              <a:t>Be thorough</a:t>
            </a:r>
          </a:p>
          <a:p>
            <a:r>
              <a:rPr lang="en-US" dirty="0" smtClean="0">
                <a:latin typeface="Arial"/>
                <a:cs typeface="Arial"/>
              </a:rPr>
              <a:t>Clarify what specific awards/honors were for</a:t>
            </a:r>
          </a:p>
          <a:p>
            <a:r>
              <a:rPr lang="en-US" dirty="0" smtClean="0">
                <a:latin typeface="Arial"/>
                <a:cs typeface="Arial"/>
              </a:rPr>
              <a:t>Sometimes you might want to add an alternative (unique) subheader if the grant supports it</a:t>
            </a:r>
            <a:endParaRPr lang="en-US" dirty="0">
              <a:latin typeface="Arial"/>
              <a:cs typeface="Arial"/>
            </a:endParaRPr>
          </a:p>
        </p:txBody>
      </p:sp>
      <p:pic>
        <p:nvPicPr>
          <p:cNvPr id="4" name="Picture 3" descr="emory hz logo.tiff"/>
          <p:cNvPicPr>
            <a:picLocks noChangeAspect="1"/>
          </p:cNvPicPr>
          <p:nvPr/>
        </p:nvPicPr>
        <p:blipFill rotWithShape="1">
          <a:blip r:embed="rId2">
            <a:extLst>
              <a:ext uri="{28A0092B-C50C-407E-A947-70E740481C1C}">
                <a14:useLocalDpi xmlns:a14="http://schemas.microsoft.com/office/drawing/2010/main" val="0"/>
              </a:ext>
            </a:extLst>
          </a:blip>
          <a:srcRect l="31982" t="2644" r="819" b="36702"/>
          <a:stretch/>
        </p:blipFill>
        <p:spPr>
          <a:xfrm>
            <a:off x="7124700" y="6146773"/>
            <a:ext cx="1727200" cy="414047"/>
          </a:xfrm>
          <a:prstGeom prst="rect">
            <a:avLst/>
          </a:prstGeom>
        </p:spPr>
      </p:pic>
      <p:pic>
        <p:nvPicPr>
          <p:cNvPr id="5" name="Picture 4" descr="Screen Shot 2015-02-18 at 9.01.5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7935" y="1725706"/>
            <a:ext cx="1913965" cy="892102"/>
          </a:xfrm>
          <a:prstGeom prst="rect">
            <a:avLst/>
          </a:prstGeom>
        </p:spPr>
      </p:pic>
    </p:spTree>
    <p:extLst>
      <p:ext uri="{BB962C8B-B14F-4D97-AF65-F5344CB8AC3E}">
        <p14:creationId xmlns:p14="http://schemas.microsoft.com/office/powerpoint/2010/main" val="11803940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Arial"/>
                <a:cs typeface="Arial"/>
              </a:rPr>
              <a:t>Example of creative subheader</a:t>
            </a:r>
            <a:endParaRPr lang="en-US" sz="3600" b="1" dirty="0">
              <a:latin typeface="Arial"/>
              <a:cs typeface="Arial"/>
            </a:endParaRPr>
          </a:p>
        </p:txBody>
      </p:sp>
      <p:sp>
        <p:nvSpPr>
          <p:cNvPr id="3" name="Content Placeholder 2"/>
          <p:cNvSpPr>
            <a:spLocks noGrp="1"/>
          </p:cNvSpPr>
          <p:nvPr>
            <p:ph idx="1"/>
          </p:nvPr>
        </p:nvSpPr>
        <p:spPr>
          <a:xfrm>
            <a:off x="482600" y="1701800"/>
            <a:ext cx="8280400" cy="4775199"/>
          </a:xfrm>
        </p:spPr>
        <p:txBody>
          <a:bodyPr>
            <a:noAutofit/>
          </a:bodyPr>
          <a:lstStyle/>
          <a:p>
            <a:pPr marL="0" indent="0">
              <a:buNone/>
            </a:pPr>
            <a:r>
              <a:rPr lang="en-US" sz="2000" b="1" u="sng" dirty="0">
                <a:solidFill>
                  <a:srgbClr val="000000"/>
                </a:solidFill>
                <a:latin typeface="Helvetica"/>
                <a:ea typeface="Helvetica"/>
                <a:cs typeface="Helvetica"/>
              </a:rPr>
              <a:t>Consultant</a:t>
            </a:r>
            <a:r>
              <a:rPr lang="en-US" sz="2000" b="1" dirty="0">
                <a:solidFill>
                  <a:srgbClr val="000000"/>
                </a:solidFill>
                <a:latin typeface="Helvetica"/>
                <a:ea typeface="Helvetica"/>
                <a:cs typeface="Helvetica"/>
              </a:rPr>
              <a:t>/</a:t>
            </a:r>
            <a:r>
              <a:rPr lang="en-US" sz="2000" b="1" u="sng" dirty="0" smtClean="0">
                <a:solidFill>
                  <a:srgbClr val="000000"/>
                </a:solidFill>
                <a:latin typeface="Helvetica"/>
                <a:ea typeface="Helvetica"/>
                <a:cs typeface="Helvetica"/>
              </a:rPr>
              <a:t>Reviewer</a:t>
            </a:r>
          </a:p>
          <a:p>
            <a:pPr marL="0" indent="0">
              <a:buNone/>
            </a:pPr>
            <a:endParaRPr lang="en-US" sz="2000" b="1" u="sng" dirty="0">
              <a:solidFill>
                <a:srgbClr val="000000"/>
              </a:solidFill>
              <a:latin typeface="Helvetica"/>
              <a:ea typeface="Helvetica"/>
              <a:cs typeface="Helvetica"/>
            </a:endParaRPr>
          </a:p>
          <a:p>
            <a:pPr marL="0" indent="0">
              <a:buNone/>
            </a:pPr>
            <a:r>
              <a:rPr lang="en-US" sz="2000" b="1" u="sng" dirty="0" smtClean="0">
                <a:solidFill>
                  <a:srgbClr val="000000"/>
                </a:solidFill>
                <a:latin typeface="Helvetica"/>
                <a:ea typeface="Helvetica"/>
                <a:cs typeface="Helvetica"/>
              </a:rPr>
              <a:t>Course Instructor/Director</a:t>
            </a:r>
          </a:p>
          <a:p>
            <a:pPr marL="0" indent="0">
              <a:buNone/>
            </a:pPr>
            <a:endParaRPr lang="en-US" sz="2000" b="1" u="sng" dirty="0">
              <a:solidFill>
                <a:srgbClr val="000000"/>
              </a:solidFill>
              <a:latin typeface="Helvetica"/>
              <a:ea typeface="Helvetica"/>
              <a:cs typeface="Helvetica"/>
            </a:endParaRPr>
          </a:p>
          <a:p>
            <a:pPr marL="0" indent="0">
              <a:buNone/>
            </a:pPr>
            <a:r>
              <a:rPr lang="en-US" sz="2000" b="1" u="sng" dirty="0" smtClean="0">
                <a:solidFill>
                  <a:srgbClr val="000000"/>
                </a:solidFill>
                <a:latin typeface="Helvetica"/>
                <a:ea typeface="Helvetica"/>
                <a:cs typeface="Helvetica"/>
              </a:rPr>
              <a:t>Program Developer (</a:t>
            </a:r>
            <a:r>
              <a:rPr lang="en-US" sz="2000" u="sng" dirty="0" smtClean="0">
                <a:solidFill>
                  <a:srgbClr val="000000"/>
                </a:solidFill>
                <a:latin typeface="Helvetica"/>
                <a:ea typeface="Helvetica"/>
                <a:cs typeface="Helvetica"/>
              </a:rPr>
              <a:t>could be an international program, or software)</a:t>
            </a:r>
          </a:p>
          <a:p>
            <a:pPr marL="0" indent="0">
              <a:buNone/>
            </a:pPr>
            <a:endParaRPr lang="en-US" sz="2000" u="sng" dirty="0">
              <a:solidFill>
                <a:srgbClr val="000000"/>
              </a:solidFill>
              <a:latin typeface="Helvetica"/>
              <a:ea typeface="Helvetica"/>
              <a:cs typeface="Helvetica"/>
            </a:endParaRPr>
          </a:p>
          <a:p>
            <a:pPr marL="0" indent="0">
              <a:buNone/>
            </a:pPr>
            <a:r>
              <a:rPr lang="en-US" sz="2000" b="1" u="sng" dirty="0" smtClean="0">
                <a:solidFill>
                  <a:srgbClr val="000000"/>
                </a:solidFill>
                <a:latin typeface="Helvetica"/>
                <a:ea typeface="Helvetica"/>
                <a:cs typeface="Helvetica"/>
              </a:rPr>
              <a:t>External Advisor</a:t>
            </a:r>
          </a:p>
          <a:p>
            <a:pPr marL="0" indent="0">
              <a:buNone/>
            </a:pPr>
            <a:endParaRPr lang="en-US" sz="2000" b="1" u="sng" dirty="0">
              <a:solidFill>
                <a:srgbClr val="000000"/>
              </a:solidFill>
              <a:latin typeface="Helvetica"/>
              <a:ea typeface="Helvetica"/>
              <a:cs typeface="Helvetica"/>
            </a:endParaRPr>
          </a:p>
          <a:p>
            <a:pPr marL="0" indent="0">
              <a:buNone/>
            </a:pPr>
            <a:endParaRPr lang="en-US" sz="2000" b="1" u="sng" dirty="0" smtClean="0">
              <a:solidFill>
                <a:srgbClr val="000000"/>
              </a:solidFill>
              <a:latin typeface="Helvetica"/>
              <a:ea typeface="Helvetica"/>
              <a:cs typeface="Helvetica"/>
            </a:endParaRPr>
          </a:p>
          <a:p>
            <a:pPr marL="0" indent="0">
              <a:buNone/>
            </a:pPr>
            <a:endParaRPr lang="en-US" sz="2000" b="1" u="sng" dirty="0">
              <a:solidFill>
                <a:srgbClr val="000000"/>
              </a:solidFill>
              <a:latin typeface="Helvetica"/>
              <a:ea typeface="Helvetica"/>
              <a:cs typeface="Helvetica"/>
            </a:endParaRPr>
          </a:p>
          <a:p>
            <a:pPr marL="0" indent="0">
              <a:buNone/>
            </a:pPr>
            <a:endParaRPr lang="en-US" sz="2000" b="1" u="sng" dirty="0">
              <a:solidFill>
                <a:srgbClr val="000000"/>
              </a:solidFill>
              <a:latin typeface="Helvetica"/>
              <a:ea typeface="Helvetica"/>
              <a:cs typeface="Helvetica"/>
            </a:endParaRPr>
          </a:p>
        </p:txBody>
      </p:sp>
      <p:pic>
        <p:nvPicPr>
          <p:cNvPr id="4" name="Picture 3" descr="emory hz logo.tiff"/>
          <p:cNvPicPr>
            <a:picLocks noChangeAspect="1"/>
          </p:cNvPicPr>
          <p:nvPr/>
        </p:nvPicPr>
        <p:blipFill rotWithShape="1">
          <a:blip r:embed="rId3">
            <a:extLst>
              <a:ext uri="{28A0092B-C50C-407E-A947-70E740481C1C}">
                <a14:useLocalDpi xmlns:a14="http://schemas.microsoft.com/office/drawing/2010/main" val="0"/>
              </a:ext>
            </a:extLst>
          </a:blip>
          <a:srcRect l="31982" t="2644" r="819" b="36702"/>
          <a:stretch/>
        </p:blipFill>
        <p:spPr>
          <a:xfrm>
            <a:off x="7124700" y="6146773"/>
            <a:ext cx="1727200" cy="414047"/>
          </a:xfrm>
          <a:prstGeom prst="rect">
            <a:avLst/>
          </a:prstGeom>
        </p:spPr>
      </p:pic>
    </p:spTree>
    <p:extLst>
      <p:ext uri="{BB962C8B-B14F-4D97-AF65-F5344CB8AC3E}">
        <p14:creationId xmlns:p14="http://schemas.microsoft.com/office/powerpoint/2010/main" val="1374307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NIH’s response</a:t>
            </a:r>
            <a:endParaRPr lang="en-US" dirty="0">
              <a:latin typeface="Arial"/>
              <a:cs typeface="Arial"/>
            </a:endParaRPr>
          </a:p>
        </p:txBody>
      </p:sp>
      <p:sp>
        <p:nvSpPr>
          <p:cNvPr id="3" name="Content Placeholder 2"/>
          <p:cNvSpPr>
            <a:spLocks noGrp="1"/>
          </p:cNvSpPr>
          <p:nvPr>
            <p:ph idx="1"/>
          </p:nvPr>
        </p:nvSpPr>
        <p:spPr>
          <a:xfrm>
            <a:off x="900112" y="2133600"/>
            <a:ext cx="7634288" cy="4114799"/>
          </a:xfrm>
        </p:spPr>
        <p:txBody>
          <a:bodyPr/>
          <a:lstStyle/>
          <a:p>
            <a:r>
              <a:rPr lang="en-US" sz="2800" dirty="0" smtClean="0">
                <a:latin typeface="Arial"/>
                <a:cs typeface="Arial"/>
              </a:rPr>
              <a:t>Quintuple </a:t>
            </a:r>
            <a:r>
              <a:rPr lang="en-US" sz="2800" dirty="0">
                <a:latin typeface="Arial"/>
                <a:cs typeface="Arial"/>
              </a:rPr>
              <a:t>the effort of the required personal statement by requiring descriptions of contributions to science, while keeping the personal statement for good measure</a:t>
            </a:r>
          </a:p>
          <a:p>
            <a:endParaRPr lang="en-US" dirty="0">
              <a:latin typeface="Arial"/>
              <a:cs typeface="Arial"/>
            </a:endParaRPr>
          </a:p>
        </p:txBody>
      </p:sp>
      <p:pic>
        <p:nvPicPr>
          <p:cNvPr id="4" name="Picture 3" descr="emory hz logo.tiff"/>
          <p:cNvPicPr>
            <a:picLocks noChangeAspect="1"/>
          </p:cNvPicPr>
          <p:nvPr/>
        </p:nvPicPr>
        <p:blipFill rotWithShape="1">
          <a:blip r:embed="rId2">
            <a:extLst>
              <a:ext uri="{28A0092B-C50C-407E-A947-70E740481C1C}">
                <a14:useLocalDpi xmlns:a14="http://schemas.microsoft.com/office/drawing/2010/main" val="0"/>
              </a:ext>
            </a:extLst>
          </a:blip>
          <a:srcRect l="31982" t="2644" r="819" b="36702"/>
          <a:stretch/>
        </p:blipFill>
        <p:spPr>
          <a:xfrm>
            <a:off x="7124700" y="6146773"/>
            <a:ext cx="1727200" cy="414047"/>
          </a:xfrm>
          <a:prstGeom prst="rect">
            <a:avLst/>
          </a:prstGeom>
        </p:spPr>
      </p:pic>
    </p:spTree>
    <p:extLst>
      <p:ext uri="{BB962C8B-B14F-4D97-AF65-F5344CB8AC3E}">
        <p14:creationId xmlns:p14="http://schemas.microsoft.com/office/powerpoint/2010/main" val="377884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44158"/>
            <a:ext cx="7902575" cy="1339850"/>
          </a:xfrm>
        </p:spPr>
        <p:txBody>
          <a:bodyPr vert="horz" lIns="91440" tIns="45720" rIns="91440" bIns="45720" rtlCol="0" anchor="ctr">
            <a:normAutofit fontScale="90000"/>
          </a:bodyPr>
          <a:lstStyle/>
          <a:p>
            <a:r>
              <a:rPr lang="en-US" b="1" dirty="0">
                <a:solidFill>
                  <a:srgbClr val="0000FF"/>
                </a:solidFill>
                <a:latin typeface="Arial"/>
                <a:cs typeface="Arial"/>
              </a:rPr>
              <a:t>C.  Contributions to Science</a:t>
            </a:r>
          </a:p>
        </p:txBody>
      </p:sp>
      <p:sp>
        <p:nvSpPr>
          <p:cNvPr id="3" name="Content Placeholder 2"/>
          <p:cNvSpPr>
            <a:spLocks noGrp="1"/>
          </p:cNvSpPr>
          <p:nvPr>
            <p:ph idx="1"/>
          </p:nvPr>
        </p:nvSpPr>
        <p:spPr/>
        <p:txBody>
          <a:bodyPr>
            <a:normAutofit lnSpcReduction="10000"/>
          </a:bodyPr>
          <a:lstStyle/>
          <a:p>
            <a:pPr marL="571500" indent="-571500">
              <a:buFont typeface="+mj-lt"/>
              <a:buAutoNum type="arabicPeriod"/>
            </a:pPr>
            <a:r>
              <a:rPr lang="en-US" dirty="0" smtClean="0">
                <a:latin typeface="Arial"/>
                <a:cs typeface="Arial"/>
              </a:rPr>
              <a:t>Topic #1….(</a:t>
            </a:r>
            <a:r>
              <a:rPr lang="en-US" dirty="0" smtClean="0">
                <a:solidFill>
                  <a:srgbClr val="FF0000"/>
                </a:solidFill>
                <a:latin typeface="Arial"/>
                <a:cs typeface="Arial"/>
              </a:rPr>
              <a:t>use an explanatory subheader</a:t>
            </a:r>
            <a:r>
              <a:rPr lang="en-US" dirty="0" smtClean="0">
                <a:latin typeface="Arial"/>
                <a:cs typeface="Arial"/>
              </a:rPr>
              <a:t>)</a:t>
            </a:r>
          </a:p>
          <a:p>
            <a:pPr lvl="1"/>
            <a:r>
              <a:rPr lang="en-US" dirty="0" smtClean="0">
                <a:latin typeface="Arial"/>
                <a:cs typeface="Arial"/>
              </a:rPr>
              <a:t>Brief narrative </a:t>
            </a:r>
            <a:r>
              <a:rPr lang="en-US" dirty="0">
                <a:latin typeface="Arial"/>
                <a:cs typeface="Arial"/>
              </a:rPr>
              <a:t>(</a:t>
            </a:r>
            <a:r>
              <a:rPr lang="en-US" dirty="0" smtClean="0">
                <a:latin typeface="Arial"/>
                <a:cs typeface="Arial"/>
              </a:rPr>
              <a:t>written in 1</a:t>
            </a:r>
            <a:r>
              <a:rPr lang="en-US" baseline="30000" dirty="0" smtClean="0">
                <a:latin typeface="Arial"/>
                <a:cs typeface="Arial"/>
              </a:rPr>
              <a:t>st</a:t>
            </a:r>
            <a:r>
              <a:rPr lang="en-US" dirty="0" smtClean="0">
                <a:latin typeface="Arial"/>
                <a:cs typeface="Arial"/>
              </a:rPr>
              <a:t> person)</a:t>
            </a:r>
          </a:p>
          <a:p>
            <a:pPr lvl="1"/>
            <a:r>
              <a:rPr lang="en-US" dirty="0" smtClean="0">
                <a:latin typeface="Arial"/>
                <a:cs typeface="Arial"/>
              </a:rPr>
              <a:t>Abstracts (underline or bold your name)</a:t>
            </a:r>
          </a:p>
          <a:p>
            <a:pPr lvl="1"/>
            <a:r>
              <a:rPr lang="en-US" dirty="0" smtClean="0">
                <a:latin typeface="Arial"/>
                <a:cs typeface="Arial"/>
              </a:rPr>
              <a:t>Publications (     “       )</a:t>
            </a:r>
          </a:p>
          <a:p>
            <a:pPr marL="731520" lvl="1" indent="-457200">
              <a:buFont typeface="+mj-lt"/>
              <a:buAutoNum type="arabicPeriod"/>
            </a:pPr>
            <a:endParaRPr lang="en-US" dirty="0" smtClean="0">
              <a:latin typeface="Arial"/>
              <a:cs typeface="Arial"/>
            </a:endParaRPr>
          </a:p>
          <a:p>
            <a:pPr marL="571500" indent="-571500">
              <a:buFont typeface="+mj-lt"/>
              <a:buAutoNum type="arabicPeriod"/>
            </a:pPr>
            <a:r>
              <a:rPr lang="en-US" dirty="0" smtClean="0">
                <a:latin typeface="Arial"/>
                <a:cs typeface="Arial"/>
              </a:rPr>
              <a:t>Topic #2….(</a:t>
            </a:r>
            <a:r>
              <a:rPr lang="en-US" dirty="0">
                <a:solidFill>
                  <a:srgbClr val="FF0000"/>
                </a:solidFill>
                <a:latin typeface="Arial"/>
                <a:cs typeface="Arial"/>
              </a:rPr>
              <a:t>use </a:t>
            </a:r>
            <a:r>
              <a:rPr lang="en-US" dirty="0" smtClean="0">
                <a:solidFill>
                  <a:srgbClr val="FF0000"/>
                </a:solidFill>
                <a:latin typeface="Arial"/>
                <a:cs typeface="Arial"/>
              </a:rPr>
              <a:t>an explanatory subheader</a:t>
            </a:r>
            <a:r>
              <a:rPr lang="en-US" dirty="0" smtClean="0">
                <a:latin typeface="Arial"/>
                <a:cs typeface="Arial"/>
              </a:rPr>
              <a:t>)</a:t>
            </a:r>
          </a:p>
          <a:p>
            <a:pPr lvl="1"/>
            <a:r>
              <a:rPr lang="en-US" dirty="0">
                <a:latin typeface="Arial"/>
                <a:cs typeface="Arial"/>
              </a:rPr>
              <a:t>Brief narrative</a:t>
            </a:r>
          </a:p>
          <a:p>
            <a:pPr lvl="1"/>
            <a:r>
              <a:rPr lang="en-US" dirty="0" smtClean="0">
                <a:latin typeface="Arial"/>
                <a:cs typeface="Arial"/>
              </a:rPr>
              <a:t>Abstracts</a:t>
            </a:r>
            <a:endParaRPr lang="en-US" dirty="0">
              <a:latin typeface="Arial"/>
              <a:cs typeface="Arial"/>
            </a:endParaRPr>
          </a:p>
          <a:p>
            <a:pPr lvl="1"/>
            <a:r>
              <a:rPr lang="en-US" dirty="0">
                <a:latin typeface="Arial"/>
                <a:cs typeface="Arial"/>
              </a:rPr>
              <a:t>Publications</a:t>
            </a:r>
          </a:p>
          <a:p>
            <a:pPr marL="571500" indent="-571500">
              <a:buFont typeface="+mj-lt"/>
              <a:buAutoNum type="arabicPeriod"/>
            </a:pPr>
            <a:endParaRPr lang="en-US" dirty="0">
              <a:latin typeface="Arial"/>
              <a:cs typeface="Arial"/>
            </a:endParaRPr>
          </a:p>
        </p:txBody>
      </p:sp>
      <p:pic>
        <p:nvPicPr>
          <p:cNvPr id="4" name="Picture 3" descr="emory hz logo.tiff"/>
          <p:cNvPicPr>
            <a:picLocks noChangeAspect="1"/>
          </p:cNvPicPr>
          <p:nvPr/>
        </p:nvPicPr>
        <p:blipFill rotWithShape="1">
          <a:blip r:embed="rId2">
            <a:extLst>
              <a:ext uri="{28A0092B-C50C-407E-A947-70E740481C1C}">
                <a14:useLocalDpi xmlns:a14="http://schemas.microsoft.com/office/drawing/2010/main" val="0"/>
              </a:ext>
            </a:extLst>
          </a:blip>
          <a:srcRect l="31982" t="2644" r="819" b="36702"/>
          <a:stretch/>
        </p:blipFill>
        <p:spPr>
          <a:xfrm>
            <a:off x="7124700" y="6146773"/>
            <a:ext cx="1727200" cy="414047"/>
          </a:xfrm>
          <a:prstGeom prst="rect">
            <a:avLst/>
          </a:prstGeom>
        </p:spPr>
      </p:pic>
    </p:spTree>
    <p:extLst>
      <p:ext uri="{BB962C8B-B14F-4D97-AF65-F5344CB8AC3E}">
        <p14:creationId xmlns:p14="http://schemas.microsoft.com/office/powerpoint/2010/main" val="312097619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93713" y="1473200"/>
            <a:ext cx="8256587" cy="4940300"/>
          </a:xfrm>
        </p:spPr>
        <p:txBody>
          <a:bodyPr>
            <a:normAutofit fontScale="92500" lnSpcReduction="10000"/>
          </a:bodyPr>
          <a:lstStyle/>
          <a:p>
            <a:pPr marL="457200" lvl="0" indent="-457200">
              <a:buAutoNum type="arabicPeriod" startAt="2"/>
            </a:pPr>
            <a:r>
              <a:rPr lang="en-US" b="1" dirty="0" smtClean="0">
                <a:latin typeface="Arial"/>
                <a:cs typeface="Arial"/>
              </a:rPr>
              <a:t>Role </a:t>
            </a:r>
            <a:r>
              <a:rPr lang="en-US" b="1" dirty="0">
                <a:latin typeface="Arial"/>
                <a:cs typeface="Arial"/>
              </a:rPr>
              <a:t>of plasma membrane monoamine transporters response to </a:t>
            </a:r>
            <a:r>
              <a:rPr lang="en-US" b="1" dirty="0" err="1">
                <a:latin typeface="Arial"/>
                <a:cs typeface="Arial"/>
              </a:rPr>
              <a:t>psychostimulants</a:t>
            </a:r>
            <a:r>
              <a:rPr lang="en-US" b="1" dirty="0">
                <a:latin typeface="Arial"/>
                <a:cs typeface="Arial"/>
              </a:rPr>
              <a:t> </a:t>
            </a:r>
            <a:endParaRPr lang="en-US" b="1" dirty="0" smtClean="0">
              <a:latin typeface="Arial"/>
              <a:cs typeface="Arial"/>
            </a:endParaRPr>
          </a:p>
          <a:p>
            <a:pPr marL="0" lvl="0" indent="457200">
              <a:buNone/>
            </a:pPr>
            <a:r>
              <a:rPr lang="en-US" dirty="0" smtClean="0">
                <a:latin typeface="Arial"/>
                <a:cs typeface="Arial"/>
              </a:rPr>
              <a:t>During </a:t>
            </a:r>
            <a:r>
              <a:rPr lang="en-US" dirty="0">
                <a:latin typeface="Arial"/>
                <a:cs typeface="Arial"/>
              </a:rPr>
              <a:t>postdoctoral training in the Caron laboratory I was able to contribute (as co-author) to several important papers on monoamine transporters, which were based on novel mouse gene knockout models including, dopamine transporter, the norepinephrine transporter, and the vesicular monoamine transporter. These papers have been very influential in our understanding of the function of these transporters. </a:t>
            </a:r>
          </a:p>
          <a:p>
            <a:pPr lvl="1"/>
            <a:r>
              <a:rPr lang="en-US" sz="2400" dirty="0">
                <a:latin typeface="Arial"/>
                <a:cs typeface="Arial"/>
              </a:rPr>
              <a:t>Wang YM, </a:t>
            </a:r>
            <a:r>
              <a:rPr lang="en-US" sz="2400" dirty="0" err="1">
                <a:latin typeface="Arial"/>
                <a:cs typeface="Arial"/>
              </a:rPr>
              <a:t>Gainetdinov</a:t>
            </a:r>
            <a:r>
              <a:rPr lang="en-US" sz="2400" dirty="0">
                <a:latin typeface="Arial"/>
                <a:cs typeface="Arial"/>
              </a:rPr>
              <a:t> RR, </a:t>
            </a:r>
            <a:r>
              <a:rPr lang="en-US" sz="2400" dirty="0" err="1">
                <a:latin typeface="Arial"/>
                <a:cs typeface="Arial"/>
              </a:rPr>
              <a:t>Fumagalli</a:t>
            </a:r>
            <a:r>
              <a:rPr lang="en-US" sz="2400" dirty="0">
                <a:latin typeface="Arial"/>
                <a:cs typeface="Arial"/>
              </a:rPr>
              <a:t> F, </a:t>
            </a:r>
            <a:r>
              <a:rPr lang="en-US" sz="2400" dirty="0" err="1">
                <a:latin typeface="Arial"/>
                <a:cs typeface="Arial"/>
              </a:rPr>
              <a:t>Xu</a:t>
            </a:r>
            <a:r>
              <a:rPr lang="en-US" sz="2400" dirty="0">
                <a:latin typeface="Arial"/>
                <a:cs typeface="Arial"/>
              </a:rPr>
              <a:t> F, Jones SR, et al. Knockout of the vesicular monoamine transporter 2 gene results in neonatal death and </a:t>
            </a:r>
            <a:r>
              <a:rPr lang="en-US" sz="2400" dirty="0" err="1">
                <a:latin typeface="Arial"/>
                <a:cs typeface="Arial"/>
              </a:rPr>
              <a:t>supersensitivity</a:t>
            </a:r>
            <a:r>
              <a:rPr lang="en-US" sz="2400" dirty="0">
                <a:latin typeface="Arial"/>
                <a:cs typeface="Arial"/>
              </a:rPr>
              <a:t> to cocaine and amphetamine. Neuron. 1997 Dec;19(6):1285-96</a:t>
            </a:r>
            <a:r>
              <a:rPr lang="en-US" sz="2400" dirty="0" smtClean="0">
                <a:latin typeface="Arial"/>
                <a:cs typeface="Arial"/>
              </a:rPr>
              <a:t>. PMCID</a:t>
            </a:r>
            <a:r>
              <a:rPr lang="en-US" sz="2400" dirty="0">
                <a:latin typeface="Arial"/>
                <a:cs typeface="Arial"/>
              </a:rPr>
              <a:t>: </a:t>
            </a:r>
            <a:r>
              <a:rPr lang="en-US" sz="2400" dirty="0">
                <a:latin typeface="Arial"/>
                <a:cs typeface="Arial"/>
                <a:hlinkClick r:id="rId3"/>
              </a:rPr>
              <a:t>9427251</a:t>
            </a:r>
            <a:r>
              <a:rPr lang="en-US" sz="2400" dirty="0">
                <a:latin typeface="Arial"/>
                <a:cs typeface="Arial"/>
              </a:rPr>
              <a:t>. </a:t>
            </a:r>
          </a:p>
          <a:p>
            <a:pPr marL="0" indent="0">
              <a:buNone/>
            </a:pPr>
            <a:endParaRPr lang="en-US" dirty="0">
              <a:latin typeface="Arial"/>
              <a:cs typeface="Arial"/>
            </a:endParaRPr>
          </a:p>
        </p:txBody>
      </p:sp>
      <p:sp>
        <p:nvSpPr>
          <p:cNvPr id="4" name="Rectangle 3"/>
          <p:cNvSpPr/>
          <p:nvPr/>
        </p:nvSpPr>
        <p:spPr>
          <a:xfrm>
            <a:off x="493712" y="645468"/>
            <a:ext cx="7037387" cy="523220"/>
          </a:xfrm>
          <a:prstGeom prst="rect">
            <a:avLst/>
          </a:prstGeom>
        </p:spPr>
        <p:txBody>
          <a:bodyPr wrap="square">
            <a:spAutoFit/>
          </a:bodyPr>
          <a:lstStyle/>
          <a:p>
            <a:r>
              <a:rPr lang="en-US" sz="2800" b="1" dirty="0">
                <a:latin typeface="Arial"/>
                <a:cs typeface="Arial"/>
              </a:rPr>
              <a:t>C. </a:t>
            </a:r>
            <a:r>
              <a:rPr lang="en-US" sz="2800" b="1" dirty="0" smtClean="0">
                <a:latin typeface="Arial"/>
                <a:cs typeface="Arial"/>
              </a:rPr>
              <a:t> Contribution </a:t>
            </a:r>
            <a:r>
              <a:rPr lang="en-US" sz="2800" b="1" dirty="0">
                <a:latin typeface="Arial"/>
                <a:cs typeface="Arial"/>
              </a:rPr>
              <a:t>to Science</a:t>
            </a:r>
          </a:p>
        </p:txBody>
      </p:sp>
      <p:pic>
        <p:nvPicPr>
          <p:cNvPr id="5" name="Picture 4" descr="emory hz logo.tiff"/>
          <p:cNvPicPr>
            <a:picLocks noChangeAspect="1"/>
          </p:cNvPicPr>
          <p:nvPr/>
        </p:nvPicPr>
        <p:blipFill rotWithShape="1">
          <a:blip r:embed="rId4">
            <a:extLst>
              <a:ext uri="{28A0092B-C50C-407E-A947-70E740481C1C}">
                <a14:useLocalDpi xmlns:a14="http://schemas.microsoft.com/office/drawing/2010/main" val="0"/>
              </a:ext>
            </a:extLst>
          </a:blip>
          <a:srcRect l="31982" t="2644" r="819" b="36702"/>
          <a:stretch/>
        </p:blipFill>
        <p:spPr>
          <a:xfrm>
            <a:off x="7124700" y="6146773"/>
            <a:ext cx="1727200" cy="414047"/>
          </a:xfrm>
          <a:prstGeom prst="rect">
            <a:avLst/>
          </a:prstGeom>
        </p:spPr>
      </p:pic>
    </p:spTree>
    <p:extLst>
      <p:ext uri="{BB962C8B-B14F-4D97-AF65-F5344CB8AC3E}">
        <p14:creationId xmlns:p14="http://schemas.microsoft.com/office/powerpoint/2010/main" val="63786937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FF"/>
                </a:solidFill>
                <a:latin typeface="Arial"/>
                <a:cs typeface="Arial"/>
              </a:rPr>
              <a:t>D. Research Support</a:t>
            </a:r>
            <a:endParaRPr lang="en-US" dirty="0"/>
          </a:p>
        </p:txBody>
      </p:sp>
      <p:sp>
        <p:nvSpPr>
          <p:cNvPr id="3" name="Content Placeholder 2"/>
          <p:cNvSpPr>
            <a:spLocks noGrp="1"/>
          </p:cNvSpPr>
          <p:nvPr>
            <p:ph idx="1"/>
          </p:nvPr>
        </p:nvSpPr>
        <p:spPr>
          <a:xfrm>
            <a:off x="596900" y="1765300"/>
            <a:ext cx="8242300" cy="4559300"/>
          </a:xfrm>
        </p:spPr>
        <p:txBody>
          <a:bodyPr>
            <a:normAutofit/>
          </a:bodyPr>
          <a:lstStyle/>
          <a:p>
            <a:r>
              <a:rPr lang="en-US" dirty="0">
                <a:latin typeface="Arial"/>
                <a:cs typeface="Arial"/>
              </a:rPr>
              <a:t>List both selected </a:t>
            </a:r>
            <a:r>
              <a:rPr lang="en-US" u="sng" dirty="0">
                <a:latin typeface="Arial"/>
                <a:cs typeface="Arial"/>
              </a:rPr>
              <a:t>ongoing</a:t>
            </a:r>
            <a:r>
              <a:rPr lang="en-US" dirty="0">
                <a:latin typeface="Arial"/>
                <a:cs typeface="Arial"/>
              </a:rPr>
              <a:t> and </a:t>
            </a:r>
            <a:r>
              <a:rPr lang="en-US" u="sng" dirty="0">
                <a:latin typeface="Arial"/>
                <a:cs typeface="Arial"/>
              </a:rPr>
              <a:t>completed</a:t>
            </a:r>
            <a:r>
              <a:rPr lang="en-US" dirty="0">
                <a:latin typeface="Arial"/>
                <a:cs typeface="Arial"/>
              </a:rPr>
              <a:t> research projects for the past three years (Federal or non-Federally-supported). </a:t>
            </a:r>
            <a:endParaRPr lang="en-US" dirty="0" smtClean="0">
              <a:latin typeface="Arial"/>
              <a:cs typeface="Arial"/>
            </a:endParaRPr>
          </a:p>
          <a:p>
            <a:r>
              <a:rPr lang="en-US" i="1" dirty="0" smtClean="0">
                <a:latin typeface="Arial"/>
                <a:cs typeface="Arial"/>
              </a:rPr>
              <a:t>Begin </a:t>
            </a:r>
            <a:r>
              <a:rPr lang="en-US" i="1" dirty="0">
                <a:latin typeface="Arial"/>
                <a:cs typeface="Arial"/>
              </a:rPr>
              <a:t>with the projects that are most relevant to the research proposed in the application</a:t>
            </a:r>
            <a:r>
              <a:rPr lang="en-US" i="1" dirty="0" smtClean="0">
                <a:latin typeface="Arial"/>
                <a:cs typeface="Arial"/>
              </a:rPr>
              <a:t>.</a:t>
            </a:r>
          </a:p>
          <a:p>
            <a:r>
              <a:rPr lang="en-US" dirty="0" smtClean="0">
                <a:latin typeface="Arial"/>
                <a:cs typeface="Arial"/>
              </a:rPr>
              <a:t> </a:t>
            </a:r>
            <a:r>
              <a:rPr lang="en-US" u="sng" dirty="0">
                <a:latin typeface="Arial"/>
                <a:cs typeface="Arial"/>
              </a:rPr>
              <a:t>Briefly</a:t>
            </a:r>
            <a:r>
              <a:rPr lang="en-US" dirty="0">
                <a:latin typeface="Arial"/>
                <a:cs typeface="Arial"/>
              </a:rPr>
              <a:t> indicate the overall goals of the projects and responsibilities of the key person identified on the Biographical Sketch. </a:t>
            </a:r>
            <a:endParaRPr lang="en-US" dirty="0" smtClean="0">
              <a:latin typeface="Arial"/>
              <a:cs typeface="Arial"/>
            </a:endParaRPr>
          </a:p>
          <a:p>
            <a:r>
              <a:rPr lang="en-US" dirty="0" smtClean="0">
                <a:solidFill>
                  <a:srgbClr val="FF0000"/>
                </a:solidFill>
                <a:latin typeface="Arial"/>
                <a:cs typeface="Arial"/>
              </a:rPr>
              <a:t>Do </a:t>
            </a:r>
            <a:r>
              <a:rPr lang="en-US" dirty="0">
                <a:solidFill>
                  <a:srgbClr val="FF0000"/>
                </a:solidFill>
                <a:latin typeface="Arial"/>
                <a:cs typeface="Arial"/>
              </a:rPr>
              <a:t>not include number of person months or direct costs.</a:t>
            </a:r>
            <a:br>
              <a:rPr lang="en-US" dirty="0">
                <a:solidFill>
                  <a:srgbClr val="FF0000"/>
                </a:solidFill>
                <a:latin typeface="Arial"/>
                <a:cs typeface="Arial"/>
              </a:rPr>
            </a:br>
            <a:endParaRPr lang="en-US" dirty="0">
              <a:solidFill>
                <a:srgbClr val="FF0000"/>
              </a:solidFill>
              <a:latin typeface="Arial"/>
              <a:cs typeface="Arial"/>
            </a:endParaRPr>
          </a:p>
        </p:txBody>
      </p:sp>
      <p:pic>
        <p:nvPicPr>
          <p:cNvPr id="4" name="Picture 3" descr="emory hz logo.tiff"/>
          <p:cNvPicPr>
            <a:picLocks noChangeAspect="1"/>
          </p:cNvPicPr>
          <p:nvPr/>
        </p:nvPicPr>
        <p:blipFill rotWithShape="1">
          <a:blip r:embed="rId2">
            <a:extLst>
              <a:ext uri="{28A0092B-C50C-407E-A947-70E740481C1C}">
                <a14:useLocalDpi xmlns:a14="http://schemas.microsoft.com/office/drawing/2010/main" val="0"/>
              </a:ext>
            </a:extLst>
          </a:blip>
          <a:srcRect l="31982" t="2644" r="819" b="36702"/>
          <a:stretch/>
        </p:blipFill>
        <p:spPr>
          <a:xfrm>
            <a:off x="7124700" y="6146773"/>
            <a:ext cx="1727200" cy="414047"/>
          </a:xfrm>
          <a:prstGeom prst="rect">
            <a:avLst/>
          </a:prstGeom>
        </p:spPr>
      </p:pic>
    </p:spTree>
    <p:extLst>
      <p:ext uri="{BB962C8B-B14F-4D97-AF65-F5344CB8AC3E}">
        <p14:creationId xmlns:p14="http://schemas.microsoft.com/office/powerpoint/2010/main" val="386271021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b="1" dirty="0">
                <a:solidFill>
                  <a:srgbClr val="0000FF"/>
                </a:solidFill>
                <a:latin typeface="Arial"/>
                <a:cs typeface="Arial"/>
              </a:rPr>
              <a:t>D. Research Support</a:t>
            </a:r>
          </a:p>
        </p:txBody>
      </p:sp>
      <p:sp>
        <p:nvSpPr>
          <p:cNvPr id="3" name="Content Placeholder 2"/>
          <p:cNvSpPr>
            <a:spLocks noGrp="1"/>
          </p:cNvSpPr>
          <p:nvPr>
            <p:ph idx="1"/>
          </p:nvPr>
        </p:nvSpPr>
        <p:spPr>
          <a:xfrm>
            <a:off x="393700" y="1752600"/>
            <a:ext cx="8496300" cy="4000500"/>
          </a:xfrm>
        </p:spPr>
        <p:txBody>
          <a:bodyPr>
            <a:normAutofit fontScale="92500" lnSpcReduction="10000"/>
          </a:bodyPr>
          <a:lstStyle/>
          <a:p>
            <a:pPr marL="0" indent="0">
              <a:buNone/>
            </a:pPr>
            <a:r>
              <a:rPr lang="en-US" sz="2000" b="1" u="sng" dirty="0">
                <a:latin typeface="Arial"/>
                <a:cs typeface="Arial"/>
              </a:rPr>
              <a:t>Ongoing Research Support</a:t>
            </a:r>
          </a:p>
          <a:p>
            <a:pPr marL="0" indent="0">
              <a:spcBef>
                <a:spcPts val="0"/>
              </a:spcBef>
              <a:buNone/>
            </a:pPr>
            <a:endParaRPr lang="en-US" sz="2000" dirty="0" smtClean="0">
              <a:solidFill>
                <a:schemeClr val="tx1"/>
              </a:solidFill>
              <a:latin typeface="Arial"/>
              <a:cs typeface="Arial"/>
            </a:endParaRPr>
          </a:p>
          <a:p>
            <a:pPr marL="0" indent="0">
              <a:spcBef>
                <a:spcPts val="0"/>
              </a:spcBef>
              <a:buNone/>
            </a:pPr>
            <a:r>
              <a:rPr lang="en-US" sz="2000" dirty="0" smtClean="0">
                <a:solidFill>
                  <a:schemeClr val="tx1"/>
                </a:solidFill>
                <a:latin typeface="Arial"/>
                <a:cs typeface="Arial"/>
              </a:rPr>
              <a:t>R01 </a:t>
            </a:r>
            <a:r>
              <a:rPr lang="en-US" sz="2000" dirty="0">
                <a:solidFill>
                  <a:schemeClr val="tx1"/>
                </a:solidFill>
                <a:latin typeface="Arial"/>
                <a:cs typeface="Arial"/>
              </a:rPr>
              <a:t>DA942367		Hunt (PI)		09/01/08-08/31/16</a:t>
            </a:r>
          </a:p>
          <a:p>
            <a:pPr marL="0" indent="0">
              <a:spcBef>
                <a:spcPts val="0"/>
              </a:spcBef>
              <a:buNone/>
            </a:pPr>
            <a:r>
              <a:rPr lang="en-US" sz="2000" dirty="0" smtClean="0">
                <a:solidFill>
                  <a:schemeClr val="tx1"/>
                </a:solidFill>
                <a:latin typeface="Arial"/>
                <a:cs typeface="Arial"/>
              </a:rPr>
              <a:t>Health </a:t>
            </a:r>
            <a:r>
              <a:rPr lang="en-US" sz="2000" dirty="0">
                <a:solidFill>
                  <a:schemeClr val="tx1"/>
                </a:solidFill>
                <a:latin typeface="Arial"/>
                <a:cs typeface="Arial"/>
              </a:rPr>
              <a:t>trajectories and behavioral interventions among older substance abusers</a:t>
            </a:r>
          </a:p>
          <a:p>
            <a:pPr marL="0" indent="0">
              <a:spcBef>
                <a:spcPts val="0"/>
              </a:spcBef>
              <a:buNone/>
            </a:pPr>
            <a:r>
              <a:rPr lang="en-US" sz="2000" dirty="0" smtClean="0">
                <a:solidFill>
                  <a:schemeClr val="tx1"/>
                </a:solidFill>
                <a:latin typeface="Arial"/>
                <a:cs typeface="Arial"/>
              </a:rPr>
              <a:t>    The </a:t>
            </a:r>
            <a:r>
              <a:rPr lang="en-US" sz="2000" dirty="0">
                <a:solidFill>
                  <a:schemeClr val="tx1"/>
                </a:solidFill>
                <a:latin typeface="Arial"/>
                <a:cs typeface="Arial"/>
              </a:rPr>
              <a:t>goal of this study is to compare the effects of two substance abuse interventions on health outcomes in an urban population of older opiate addicts.  </a:t>
            </a:r>
          </a:p>
          <a:p>
            <a:pPr marL="0" indent="0">
              <a:spcBef>
                <a:spcPts val="0"/>
              </a:spcBef>
              <a:buNone/>
            </a:pPr>
            <a:r>
              <a:rPr lang="en-US" sz="2000" dirty="0">
                <a:solidFill>
                  <a:schemeClr val="tx1"/>
                </a:solidFill>
                <a:latin typeface="Arial"/>
                <a:cs typeface="Arial"/>
              </a:rPr>
              <a:t>Role: </a:t>
            </a:r>
            <a:r>
              <a:rPr lang="en-US" sz="2000" dirty="0" smtClean="0">
                <a:solidFill>
                  <a:schemeClr val="tx1"/>
                </a:solidFill>
                <a:latin typeface="Arial"/>
                <a:cs typeface="Arial"/>
              </a:rPr>
              <a:t>PI</a:t>
            </a:r>
          </a:p>
          <a:p>
            <a:pPr marL="0" indent="0">
              <a:spcBef>
                <a:spcPts val="0"/>
              </a:spcBef>
              <a:buNone/>
            </a:pPr>
            <a:endParaRPr lang="en-US" sz="2000" dirty="0">
              <a:latin typeface="Arial"/>
              <a:cs typeface="Arial"/>
            </a:endParaRPr>
          </a:p>
          <a:p>
            <a:pPr marL="0" indent="0">
              <a:spcBef>
                <a:spcPts val="0"/>
              </a:spcBef>
              <a:buNone/>
            </a:pPr>
            <a:endParaRPr lang="en-US" sz="2000" dirty="0">
              <a:latin typeface="Arial"/>
              <a:cs typeface="Arial"/>
            </a:endParaRPr>
          </a:p>
          <a:p>
            <a:pPr marL="0" indent="0">
              <a:spcBef>
                <a:spcPts val="0"/>
              </a:spcBef>
              <a:buNone/>
            </a:pPr>
            <a:endParaRPr lang="en-US" sz="2000" dirty="0" smtClean="0">
              <a:latin typeface="Arial"/>
              <a:cs typeface="Arial"/>
            </a:endParaRPr>
          </a:p>
          <a:p>
            <a:pPr marL="0" indent="0" algn="ctr">
              <a:spcBef>
                <a:spcPts val="0"/>
              </a:spcBef>
              <a:buNone/>
            </a:pPr>
            <a:r>
              <a:rPr lang="en-US" sz="2800" dirty="0" smtClean="0">
                <a:solidFill>
                  <a:srgbClr val="FF0000"/>
                </a:solidFill>
                <a:latin typeface="Arial"/>
                <a:cs typeface="Arial"/>
              </a:rPr>
              <a:t>(Recommendation:  follow this highly formatted presentation style as per the sample)</a:t>
            </a:r>
            <a:endParaRPr lang="en-US" sz="2800" dirty="0">
              <a:solidFill>
                <a:srgbClr val="FF0000"/>
              </a:solidFill>
              <a:latin typeface="Arial"/>
              <a:cs typeface="Arial"/>
            </a:endParaRPr>
          </a:p>
          <a:p>
            <a:pPr marL="0" indent="0">
              <a:buNone/>
            </a:pPr>
            <a:endParaRPr lang="en-US" sz="2000" dirty="0">
              <a:latin typeface="Arial"/>
              <a:cs typeface="Arial"/>
            </a:endParaRPr>
          </a:p>
        </p:txBody>
      </p:sp>
      <p:pic>
        <p:nvPicPr>
          <p:cNvPr id="4" name="Picture 3" descr="emory hz logo.tiff"/>
          <p:cNvPicPr>
            <a:picLocks noChangeAspect="1"/>
          </p:cNvPicPr>
          <p:nvPr/>
        </p:nvPicPr>
        <p:blipFill rotWithShape="1">
          <a:blip r:embed="rId2">
            <a:extLst>
              <a:ext uri="{28A0092B-C50C-407E-A947-70E740481C1C}">
                <a14:useLocalDpi xmlns:a14="http://schemas.microsoft.com/office/drawing/2010/main" val="0"/>
              </a:ext>
            </a:extLst>
          </a:blip>
          <a:srcRect l="31982" t="2644" r="819" b="36702"/>
          <a:stretch/>
        </p:blipFill>
        <p:spPr>
          <a:xfrm>
            <a:off x="7124700" y="6146773"/>
            <a:ext cx="1727200" cy="414047"/>
          </a:xfrm>
          <a:prstGeom prst="rect">
            <a:avLst/>
          </a:prstGeom>
        </p:spPr>
      </p:pic>
    </p:spTree>
    <p:extLst>
      <p:ext uri="{BB962C8B-B14F-4D97-AF65-F5344CB8AC3E}">
        <p14:creationId xmlns:p14="http://schemas.microsoft.com/office/powerpoint/2010/main" val="287790894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a:cs typeface="Arial"/>
              </a:rPr>
              <a:t>Thinking about my </a:t>
            </a:r>
            <a:br>
              <a:rPr lang="en-US" dirty="0" smtClean="0">
                <a:latin typeface="Arial"/>
                <a:cs typeface="Arial"/>
              </a:rPr>
            </a:br>
            <a:r>
              <a:rPr lang="en-US" dirty="0">
                <a:latin typeface="Arial"/>
                <a:cs typeface="Arial"/>
              </a:rPr>
              <a:t> </a:t>
            </a:r>
            <a:r>
              <a:rPr lang="en-US" dirty="0" smtClean="0">
                <a:latin typeface="Arial"/>
                <a:cs typeface="Arial"/>
              </a:rPr>
              <a:t>   “Contributions to Science”</a:t>
            </a:r>
            <a:endParaRPr lang="en-US" dirty="0">
              <a:latin typeface="Arial"/>
              <a:cs typeface="Arial"/>
            </a:endParaRPr>
          </a:p>
        </p:txBody>
      </p:sp>
      <p:sp>
        <p:nvSpPr>
          <p:cNvPr id="3" name="Content Placeholder 2"/>
          <p:cNvSpPr>
            <a:spLocks noGrp="1"/>
          </p:cNvSpPr>
          <p:nvPr>
            <p:ph idx="1"/>
          </p:nvPr>
        </p:nvSpPr>
        <p:spPr>
          <a:xfrm>
            <a:off x="457200" y="1778000"/>
            <a:ext cx="8305324" cy="4663152"/>
          </a:xfrm>
        </p:spPr>
        <p:txBody>
          <a:bodyPr>
            <a:normAutofit lnSpcReduction="10000"/>
          </a:bodyPr>
          <a:lstStyle/>
          <a:p>
            <a:r>
              <a:rPr lang="en-US" dirty="0" smtClean="0">
                <a:latin typeface="Arial"/>
                <a:cs typeface="Arial"/>
              </a:rPr>
              <a:t>What goes here?</a:t>
            </a:r>
          </a:p>
          <a:p>
            <a:r>
              <a:rPr lang="en-US" dirty="0" smtClean="0">
                <a:latin typeface="Arial"/>
                <a:cs typeface="Arial"/>
              </a:rPr>
              <a:t>How do I organize this?</a:t>
            </a:r>
          </a:p>
          <a:p>
            <a:r>
              <a:rPr lang="en-US" dirty="0" smtClean="0">
                <a:latin typeface="Arial"/>
                <a:cs typeface="Arial"/>
              </a:rPr>
              <a:t>What do I report?</a:t>
            </a:r>
          </a:p>
          <a:p>
            <a:r>
              <a:rPr lang="en-US" dirty="0" smtClean="0">
                <a:latin typeface="Arial"/>
                <a:cs typeface="Arial"/>
              </a:rPr>
              <a:t>Some ideas</a:t>
            </a:r>
            <a:endParaRPr lang="en-US" dirty="0">
              <a:latin typeface="Arial"/>
              <a:cs typeface="Arial"/>
            </a:endParaRPr>
          </a:p>
          <a:p>
            <a:pPr lvl="1">
              <a:buFont typeface="Wingdings" charset="2"/>
              <a:buChar char="ü"/>
            </a:pPr>
            <a:r>
              <a:rPr lang="en-US" dirty="0" smtClean="0">
                <a:latin typeface="Arial"/>
                <a:cs typeface="Arial"/>
              </a:rPr>
              <a:t>In your previous research experiences, what did the </a:t>
            </a:r>
            <a:r>
              <a:rPr lang="en-US" u="sng" dirty="0" smtClean="0">
                <a:latin typeface="Arial"/>
                <a:cs typeface="Arial"/>
              </a:rPr>
              <a:t>team</a:t>
            </a:r>
            <a:r>
              <a:rPr lang="en-US" dirty="0" smtClean="0">
                <a:latin typeface="Arial"/>
                <a:cs typeface="Arial"/>
              </a:rPr>
              <a:t> do and what exactly did </a:t>
            </a:r>
            <a:r>
              <a:rPr lang="en-US" u="sng" dirty="0" smtClean="0">
                <a:latin typeface="Arial"/>
                <a:cs typeface="Arial"/>
              </a:rPr>
              <a:t>you</a:t>
            </a:r>
            <a:r>
              <a:rPr lang="en-US" dirty="0" smtClean="0">
                <a:latin typeface="Arial"/>
                <a:cs typeface="Arial"/>
              </a:rPr>
              <a:t> do?</a:t>
            </a:r>
          </a:p>
          <a:p>
            <a:pPr lvl="1">
              <a:buFont typeface="Wingdings" charset="2"/>
              <a:buChar char="ü"/>
            </a:pPr>
            <a:r>
              <a:rPr lang="en-US" dirty="0" smtClean="0">
                <a:latin typeface="Arial"/>
                <a:cs typeface="Arial"/>
              </a:rPr>
              <a:t>What did you learn from what you did?</a:t>
            </a:r>
          </a:p>
          <a:p>
            <a:pPr lvl="1">
              <a:buFont typeface="Wingdings" charset="2"/>
              <a:buChar char="ü"/>
            </a:pPr>
            <a:r>
              <a:rPr lang="en-US" dirty="0" smtClean="0">
                <a:latin typeface="Arial"/>
                <a:cs typeface="Arial"/>
              </a:rPr>
              <a:t>Can you reflect on what you found and how it may have led to the current proposal?</a:t>
            </a:r>
          </a:p>
          <a:p>
            <a:pPr lvl="1">
              <a:buFont typeface="Wingdings" charset="2"/>
              <a:buChar char="ü"/>
            </a:pPr>
            <a:r>
              <a:rPr lang="en-US" dirty="0" smtClean="0">
                <a:latin typeface="Arial"/>
                <a:cs typeface="Arial"/>
              </a:rPr>
              <a:t>Be aspirational – express your professional hopes and desires</a:t>
            </a:r>
          </a:p>
          <a:p>
            <a:pPr lvl="1">
              <a:buFont typeface="Wingdings" charset="2"/>
              <a:buChar char="ü"/>
            </a:pPr>
            <a:endParaRPr lang="en-US" dirty="0">
              <a:latin typeface="Arial"/>
              <a:cs typeface="Arial"/>
            </a:endParaRPr>
          </a:p>
        </p:txBody>
      </p:sp>
      <p:pic>
        <p:nvPicPr>
          <p:cNvPr id="4" name="Picture 3" descr="emory hz logo.tiff"/>
          <p:cNvPicPr>
            <a:picLocks noChangeAspect="1"/>
          </p:cNvPicPr>
          <p:nvPr/>
        </p:nvPicPr>
        <p:blipFill rotWithShape="1">
          <a:blip r:embed="rId2">
            <a:extLst>
              <a:ext uri="{28A0092B-C50C-407E-A947-70E740481C1C}">
                <a14:useLocalDpi xmlns:a14="http://schemas.microsoft.com/office/drawing/2010/main" val="0"/>
              </a:ext>
            </a:extLst>
          </a:blip>
          <a:srcRect l="31982" t="2644" r="819" b="36702"/>
          <a:stretch/>
        </p:blipFill>
        <p:spPr>
          <a:xfrm>
            <a:off x="7124700" y="6146773"/>
            <a:ext cx="1727200" cy="414047"/>
          </a:xfrm>
          <a:prstGeom prst="rect">
            <a:avLst/>
          </a:prstGeom>
        </p:spPr>
      </p:pic>
    </p:spTree>
    <p:extLst>
      <p:ext uri="{BB962C8B-B14F-4D97-AF65-F5344CB8AC3E}">
        <p14:creationId xmlns:p14="http://schemas.microsoft.com/office/powerpoint/2010/main" val="12539518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Rules</a:t>
            </a:r>
            <a:endParaRPr lang="en-US" dirty="0">
              <a:latin typeface="Arial"/>
              <a:cs typeface="Arial"/>
            </a:endParaRPr>
          </a:p>
        </p:txBody>
      </p:sp>
      <p:sp>
        <p:nvSpPr>
          <p:cNvPr id="3" name="Content Placeholder 2"/>
          <p:cNvSpPr>
            <a:spLocks noGrp="1"/>
          </p:cNvSpPr>
          <p:nvPr>
            <p:ph idx="1"/>
          </p:nvPr>
        </p:nvSpPr>
        <p:spPr/>
        <p:txBody>
          <a:bodyPr>
            <a:normAutofit/>
          </a:bodyPr>
          <a:lstStyle/>
          <a:p>
            <a:r>
              <a:rPr lang="en-US" dirty="0" smtClean="0">
                <a:solidFill>
                  <a:srgbClr val="FF0000"/>
                </a:solidFill>
                <a:latin typeface="Arial"/>
                <a:cs typeface="Arial"/>
              </a:rPr>
              <a:t>5</a:t>
            </a:r>
            <a:r>
              <a:rPr lang="en-US" dirty="0" smtClean="0">
                <a:latin typeface="Arial"/>
                <a:cs typeface="Arial"/>
              </a:rPr>
              <a:t> pages maximum (used to be 4 pages max.)</a:t>
            </a:r>
          </a:p>
          <a:p>
            <a:r>
              <a:rPr lang="en-US" dirty="0" smtClean="0">
                <a:latin typeface="Arial"/>
                <a:cs typeface="Arial"/>
              </a:rPr>
              <a:t>Follow the directions – use the example as a model</a:t>
            </a:r>
          </a:p>
          <a:p>
            <a:r>
              <a:rPr lang="en-US" dirty="0" smtClean="0">
                <a:latin typeface="Arial"/>
                <a:cs typeface="Arial"/>
              </a:rPr>
              <a:t>Do not misrepresent any facts</a:t>
            </a:r>
          </a:p>
          <a:p>
            <a:pPr lvl="1">
              <a:lnSpc>
                <a:spcPct val="110000"/>
              </a:lnSpc>
              <a:spcBef>
                <a:spcPts val="1100"/>
              </a:spcBef>
            </a:pPr>
            <a:r>
              <a:rPr lang="en-US" sz="1900" dirty="0" smtClean="0">
                <a:latin typeface="Arial"/>
                <a:cs typeface="Arial"/>
              </a:rPr>
              <a:t>List all publications as they would appear in PubMed or in any other searchable database</a:t>
            </a:r>
          </a:p>
        </p:txBody>
      </p:sp>
      <p:pic>
        <p:nvPicPr>
          <p:cNvPr id="4" name="Picture 3" descr="emory hz logo.tiff"/>
          <p:cNvPicPr>
            <a:picLocks noChangeAspect="1"/>
          </p:cNvPicPr>
          <p:nvPr/>
        </p:nvPicPr>
        <p:blipFill rotWithShape="1">
          <a:blip r:embed="rId2">
            <a:extLst>
              <a:ext uri="{28A0092B-C50C-407E-A947-70E740481C1C}">
                <a14:useLocalDpi xmlns:a14="http://schemas.microsoft.com/office/drawing/2010/main" val="0"/>
              </a:ext>
            </a:extLst>
          </a:blip>
          <a:srcRect l="31982" t="2644" r="819" b="36702"/>
          <a:stretch/>
        </p:blipFill>
        <p:spPr>
          <a:xfrm>
            <a:off x="7124700" y="6146773"/>
            <a:ext cx="1727200" cy="414047"/>
          </a:xfrm>
          <a:prstGeom prst="rect">
            <a:avLst/>
          </a:prstGeom>
        </p:spPr>
      </p:pic>
    </p:spTree>
    <p:extLst>
      <p:ext uri="{BB962C8B-B14F-4D97-AF65-F5344CB8AC3E}">
        <p14:creationId xmlns:p14="http://schemas.microsoft.com/office/powerpoint/2010/main" val="372361638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Recommendations</a:t>
            </a:r>
            <a:endParaRPr lang="en-US" dirty="0">
              <a:latin typeface="Arial"/>
              <a:cs typeface="Arial"/>
            </a:endParaRPr>
          </a:p>
        </p:txBody>
      </p:sp>
      <p:sp>
        <p:nvSpPr>
          <p:cNvPr id="3" name="Content Placeholder 2"/>
          <p:cNvSpPr>
            <a:spLocks noGrp="1"/>
          </p:cNvSpPr>
          <p:nvPr>
            <p:ph idx="1"/>
          </p:nvPr>
        </p:nvSpPr>
        <p:spPr>
          <a:xfrm>
            <a:off x="254000" y="1660208"/>
            <a:ext cx="8445500" cy="4937760"/>
          </a:xfrm>
        </p:spPr>
        <p:txBody>
          <a:bodyPr>
            <a:normAutofit/>
          </a:bodyPr>
          <a:lstStyle/>
          <a:p>
            <a:pPr>
              <a:spcBef>
                <a:spcPts val="1800"/>
              </a:spcBef>
            </a:pPr>
            <a:r>
              <a:rPr lang="en-US" dirty="0" smtClean="0">
                <a:solidFill>
                  <a:srgbClr val="000000"/>
                </a:solidFill>
                <a:latin typeface="Arial"/>
                <a:cs typeface="Arial"/>
              </a:rPr>
              <a:t>Each new grant proposal should prompt you to revise your biosketch, especially the Personal Statement (and possibly Contributions to Science), so that it speaks </a:t>
            </a:r>
            <a:r>
              <a:rPr lang="en-US" i="1" dirty="0" smtClean="0">
                <a:solidFill>
                  <a:srgbClr val="000000"/>
                </a:solidFill>
                <a:latin typeface="Arial"/>
                <a:cs typeface="Arial"/>
              </a:rPr>
              <a:t>directly</a:t>
            </a:r>
            <a:r>
              <a:rPr lang="en-US" dirty="0" smtClean="0">
                <a:solidFill>
                  <a:srgbClr val="000000"/>
                </a:solidFill>
                <a:latin typeface="Arial"/>
                <a:cs typeface="Arial"/>
              </a:rPr>
              <a:t> to this particular grant proposal</a:t>
            </a:r>
          </a:p>
          <a:p>
            <a:pPr>
              <a:spcBef>
                <a:spcPts val="1800"/>
              </a:spcBef>
            </a:pPr>
            <a:r>
              <a:rPr lang="en-US" dirty="0" smtClean="0">
                <a:solidFill>
                  <a:srgbClr val="000000"/>
                </a:solidFill>
                <a:latin typeface="Arial"/>
                <a:cs typeface="Arial"/>
              </a:rPr>
              <a:t>Pay attention to aesthetics and layout – spacing, font, page break</a:t>
            </a:r>
          </a:p>
          <a:p>
            <a:pPr lvl="1"/>
            <a:r>
              <a:rPr lang="en-US" sz="2000" dirty="0" smtClean="0">
                <a:solidFill>
                  <a:srgbClr val="000000"/>
                </a:solidFill>
                <a:latin typeface="Arial"/>
                <a:cs typeface="Arial"/>
              </a:rPr>
              <a:t>Does your printed out biosketch look like the example?</a:t>
            </a:r>
          </a:p>
          <a:p>
            <a:pPr lvl="1"/>
            <a:r>
              <a:rPr lang="en-US" sz="2000" dirty="0" smtClean="0">
                <a:solidFill>
                  <a:srgbClr val="000000"/>
                </a:solidFill>
                <a:latin typeface="Arial"/>
                <a:cs typeface="Arial"/>
              </a:rPr>
              <a:t>Do you need to customize any subheaders to make a point – e.g., teaching or curriculum development</a:t>
            </a:r>
            <a:endParaRPr lang="en-US" sz="1800" dirty="0" smtClean="0">
              <a:solidFill>
                <a:srgbClr val="000000"/>
              </a:solidFill>
              <a:latin typeface="Arial"/>
              <a:cs typeface="Arial"/>
            </a:endParaRPr>
          </a:p>
          <a:p>
            <a:pPr>
              <a:spcBef>
                <a:spcPts val="1800"/>
              </a:spcBef>
            </a:pPr>
            <a:r>
              <a:rPr lang="en-US" u="sng" dirty="0" smtClean="0">
                <a:solidFill>
                  <a:srgbClr val="000000"/>
                </a:solidFill>
                <a:latin typeface="Arial"/>
                <a:cs typeface="Arial"/>
              </a:rPr>
              <a:t>Reviewers </a:t>
            </a:r>
            <a:r>
              <a:rPr lang="en-US" u="sng" dirty="0">
                <a:solidFill>
                  <a:srgbClr val="000000"/>
                </a:solidFill>
                <a:latin typeface="Arial"/>
                <a:cs typeface="Arial"/>
              </a:rPr>
              <a:t>are looking for specific information in particular </a:t>
            </a:r>
            <a:r>
              <a:rPr lang="en-US" u="sng" dirty="0" smtClean="0">
                <a:solidFill>
                  <a:srgbClr val="000000"/>
                </a:solidFill>
                <a:latin typeface="Arial"/>
                <a:cs typeface="Arial"/>
              </a:rPr>
              <a:t>places</a:t>
            </a:r>
            <a:r>
              <a:rPr lang="en-US" dirty="0" smtClean="0">
                <a:solidFill>
                  <a:srgbClr val="000000"/>
                </a:solidFill>
                <a:latin typeface="Arial"/>
                <a:cs typeface="Arial"/>
              </a:rPr>
              <a:t> – </a:t>
            </a:r>
            <a:r>
              <a:rPr lang="en-US" sz="2000" dirty="0">
                <a:solidFill>
                  <a:srgbClr val="000000"/>
                </a:solidFill>
                <a:latin typeface="Arial"/>
                <a:cs typeface="Arial"/>
              </a:rPr>
              <a:t>make it easy for the reviewer by following the rules and the formatting</a:t>
            </a:r>
          </a:p>
        </p:txBody>
      </p:sp>
      <p:pic>
        <p:nvPicPr>
          <p:cNvPr id="4" name="Picture 3" descr="emory hz logo.tiff"/>
          <p:cNvPicPr>
            <a:picLocks noChangeAspect="1"/>
          </p:cNvPicPr>
          <p:nvPr/>
        </p:nvPicPr>
        <p:blipFill rotWithShape="1">
          <a:blip r:embed="rId2">
            <a:extLst>
              <a:ext uri="{28A0092B-C50C-407E-A947-70E740481C1C}">
                <a14:useLocalDpi xmlns:a14="http://schemas.microsoft.com/office/drawing/2010/main" val="0"/>
              </a:ext>
            </a:extLst>
          </a:blip>
          <a:srcRect l="31982" t="2644" r="819" b="36702"/>
          <a:stretch/>
        </p:blipFill>
        <p:spPr>
          <a:xfrm>
            <a:off x="7124700" y="6146773"/>
            <a:ext cx="1727200" cy="414047"/>
          </a:xfrm>
          <a:prstGeom prst="rect">
            <a:avLst/>
          </a:prstGeom>
        </p:spPr>
      </p:pic>
    </p:spTree>
    <p:extLst>
      <p:ext uri="{BB962C8B-B14F-4D97-AF65-F5344CB8AC3E}">
        <p14:creationId xmlns:p14="http://schemas.microsoft.com/office/powerpoint/2010/main" val="279439096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a:cs typeface="Arial"/>
              </a:rPr>
              <a:t>Take Home Message…</a:t>
            </a:r>
            <a:endParaRPr lang="en-US" dirty="0">
              <a:latin typeface="Arial"/>
              <a:cs typeface="Arial"/>
            </a:endParaRPr>
          </a:p>
        </p:txBody>
      </p:sp>
      <p:sp>
        <p:nvSpPr>
          <p:cNvPr id="3" name="Content Placeholder 2"/>
          <p:cNvSpPr>
            <a:spLocks noGrp="1"/>
          </p:cNvSpPr>
          <p:nvPr>
            <p:ph idx="1"/>
          </p:nvPr>
        </p:nvSpPr>
        <p:spPr/>
        <p:txBody>
          <a:bodyPr/>
          <a:lstStyle/>
          <a:p>
            <a:pPr>
              <a:spcBef>
                <a:spcPts val="1800"/>
              </a:spcBef>
            </a:pPr>
            <a:r>
              <a:rPr lang="en-US" dirty="0" smtClean="0">
                <a:latin typeface="Arial"/>
                <a:cs typeface="Arial"/>
              </a:rPr>
              <a:t>Along with the </a:t>
            </a:r>
            <a:r>
              <a:rPr lang="en-US" dirty="0" smtClean="0">
                <a:solidFill>
                  <a:srgbClr val="FF0000"/>
                </a:solidFill>
                <a:latin typeface="Arial"/>
                <a:cs typeface="Arial"/>
              </a:rPr>
              <a:t>Specific Aims </a:t>
            </a:r>
            <a:r>
              <a:rPr lang="en-US" dirty="0" smtClean="0">
                <a:latin typeface="Arial"/>
                <a:cs typeface="Arial"/>
              </a:rPr>
              <a:t>page, the </a:t>
            </a:r>
            <a:r>
              <a:rPr lang="en-US" dirty="0" smtClean="0">
                <a:solidFill>
                  <a:srgbClr val="FF0000"/>
                </a:solidFill>
                <a:latin typeface="Arial"/>
                <a:cs typeface="Arial"/>
              </a:rPr>
              <a:t>Biosketch</a:t>
            </a:r>
            <a:r>
              <a:rPr lang="en-US" dirty="0" smtClean="0">
                <a:latin typeface="Arial"/>
                <a:cs typeface="Arial"/>
              </a:rPr>
              <a:t> is is arguably the most important part of the grant</a:t>
            </a:r>
          </a:p>
          <a:p>
            <a:pPr>
              <a:spcBef>
                <a:spcPts val="1800"/>
              </a:spcBef>
            </a:pPr>
            <a:r>
              <a:rPr lang="en-US" dirty="0" smtClean="0">
                <a:solidFill>
                  <a:srgbClr val="0000FF"/>
                </a:solidFill>
                <a:latin typeface="Arial"/>
                <a:cs typeface="Arial"/>
              </a:rPr>
              <a:t>Aesthetics and layout matter</a:t>
            </a:r>
          </a:p>
          <a:p>
            <a:pPr>
              <a:spcBef>
                <a:spcPts val="1800"/>
              </a:spcBef>
            </a:pPr>
            <a:r>
              <a:rPr lang="en-US" dirty="0" smtClean="0">
                <a:latin typeface="Arial"/>
                <a:cs typeface="Arial"/>
              </a:rPr>
              <a:t>Sell your role in the proposed research in the Personal Statement </a:t>
            </a:r>
            <a:endParaRPr lang="en-US" dirty="0">
              <a:latin typeface="Arial"/>
              <a:cs typeface="Arial"/>
            </a:endParaRPr>
          </a:p>
        </p:txBody>
      </p:sp>
      <p:pic>
        <p:nvPicPr>
          <p:cNvPr id="4" name="Picture 3" descr="emory hz logo.tiff"/>
          <p:cNvPicPr>
            <a:picLocks noChangeAspect="1"/>
          </p:cNvPicPr>
          <p:nvPr/>
        </p:nvPicPr>
        <p:blipFill rotWithShape="1">
          <a:blip r:embed="rId2">
            <a:extLst>
              <a:ext uri="{28A0092B-C50C-407E-A947-70E740481C1C}">
                <a14:useLocalDpi xmlns:a14="http://schemas.microsoft.com/office/drawing/2010/main" val="0"/>
              </a:ext>
            </a:extLst>
          </a:blip>
          <a:srcRect l="31982" t="2644" r="819" b="36702"/>
          <a:stretch/>
        </p:blipFill>
        <p:spPr>
          <a:xfrm>
            <a:off x="7124700" y="6146773"/>
            <a:ext cx="1727200" cy="414047"/>
          </a:xfrm>
          <a:prstGeom prst="rect">
            <a:avLst/>
          </a:prstGeom>
        </p:spPr>
      </p:pic>
    </p:spTree>
    <p:extLst>
      <p:ext uri="{BB962C8B-B14F-4D97-AF65-F5344CB8AC3E}">
        <p14:creationId xmlns:p14="http://schemas.microsoft.com/office/powerpoint/2010/main" val="22020397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SciENcv</a:t>
            </a:r>
            <a:endParaRPr lang="en-US" dirty="0"/>
          </a:p>
        </p:txBody>
      </p:sp>
      <p:pic>
        <p:nvPicPr>
          <p:cNvPr id="4" name="Picture 3" descr="NLMbiosketchgrab.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0" y="1736111"/>
            <a:ext cx="7874000" cy="2496186"/>
          </a:xfrm>
          <a:prstGeom prst="rect">
            <a:avLst/>
          </a:prstGeom>
        </p:spPr>
      </p:pic>
      <p:pic>
        <p:nvPicPr>
          <p:cNvPr id="5" name="Picture 4" descr="emory hz logo.tiff"/>
          <p:cNvPicPr>
            <a:picLocks noChangeAspect="1"/>
          </p:cNvPicPr>
          <p:nvPr/>
        </p:nvPicPr>
        <p:blipFill rotWithShape="1">
          <a:blip r:embed="rId3">
            <a:extLst>
              <a:ext uri="{28A0092B-C50C-407E-A947-70E740481C1C}">
                <a14:useLocalDpi xmlns:a14="http://schemas.microsoft.com/office/drawing/2010/main" val="0"/>
              </a:ext>
            </a:extLst>
          </a:blip>
          <a:srcRect l="31982" t="2644" r="819" b="36702"/>
          <a:stretch/>
        </p:blipFill>
        <p:spPr>
          <a:xfrm>
            <a:off x="7124700" y="6146773"/>
            <a:ext cx="1727200" cy="414047"/>
          </a:xfrm>
          <a:prstGeom prst="rect">
            <a:avLst/>
          </a:prstGeom>
        </p:spPr>
      </p:pic>
    </p:spTree>
    <p:extLst>
      <p:ext uri="{BB962C8B-B14F-4D97-AF65-F5344CB8AC3E}">
        <p14:creationId xmlns:p14="http://schemas.microsoft.com/office/powerpoint/2010/main" val="4940185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710" y="274638"/>
            <a:ext cx="8229600" cy="1143000"/>
          </a:xfrm>
        </p:spPr>
        <p:txBody>
          <a:bodyPr>
            <a:normAutofit fontScale="90000"/>
          </a:bodyPr>
          <a:lstStyle/>
          <a:p>
            <a:r>
              <a:rPr lang="en-US" dirty="0" smtClean="0">
                <a:latin typeface="Arial"/>
                <a:cs typeface="Arial"/>
              </a:rPr>
              <a:t>Handcrafted vs. mass produced</a:t>
            </a:r>
            <a:endParaRPr lang="en-US" dirty="0">
              <a:latin typeface="Arial"/>
              <a:cs typeface="Arial"/>
            </a:endParaRPr>
          </a:p>
        </p:txBody>
      </p:sp>
      <p:sp>
        <p:nvSpPr>
          <p:cNvPr id="3" name="Content Placeholder 2"/>
          <p:cNvSpPr>
            <a:spLocks noGrp="1"/>
          </p:cNvSpPr>
          <p:nvPr>
            <p:ph idx="1"/>
          </p:nvPr>
        </p:nvSpPr>
        <p:spPr>
          <a:xfrm>
            <a:off x="192635" y="2019300"/>
            <a:ext cx="8639675" cy="4525963"/>
          </a:xfrm>
        </p:spPr>
        <p:txBody>
          <a:bodyPr>
            <a:normAutofit/>
          </a:bodyPr>
          <a:lstStyle/>
          <a:p>
            <a:r>
              <a:rPr lang="en-US" sz="2800" dirty="0" smtClean="0">
                <a:latin typeface="Arial"/>
                <a:cs typeface="Arial"/>
              </a:rPr>
              <a:t>Beer, sushi, and furniture.</a:t>
            </a:r>
          </a:p>
          <a:p>
            <a:r>
              <a:rPr lang="en-US" sz="2800" dirty="0" smtClean="0">
                <a:latin typeface="Arial"/>
                <a:cs typeface="Arial"/>
              </a:rPr>
              <a:t>When such goods are hand crafted one can see the attention and care that has gone into them.</a:t>
            </a:r>
          </a:p>
          <a:p>
            <a:r>
              <a:rPr lang="en-US" sz="2800" dirty="0" smtClean="0">
                <a:latin typeface="Arial"/>
                <a:cs typeface="Arial"/>
              </a:rPr>
              <a:t>Your </a:t>
            </a:r>
            <a:r>
              <a:rPr lang="en-US" sz="2800" dirty="0" err="1" smtClean="0">
                <a:latin typeface="Arial"/>
                <a:cs typeface="Arial"/>
              </a:rPr>
              <a:t>biosketch</a:t>
            </a:r>
            <a:r>
              <a:rPr lang="en-US" sz="2800" dirty="0" smtClean="0">
                <a:latin typeface="Arial"/>
                <a:cs typeface="Arial"/>
              </a:rPr>
              <a:t> is your scientific autobiography.  If you do not take care in its crafting it will reflect negatively upon you.</a:t>
            </a:r>
            <a:endParaRPr lang="en-US" sz="2800" dirty="0">
              <a:latin typeface="Arial"/>
              <a:cs typeface="Arial"/>
            </a:endParaRPr>
          </a:p>
        </p:txBody>
      </p:sp>
      <p:pic>
        <p:nvPicPr>
          <p:cNvPr id="4" name="Picture 3" descr="emory hz logo.tiff"/>
          <p:cNvPicPr>
            <a:picLocks noChangeAspect="1"/>
          </p:cNvPicPr>
          <p:nvPr/>
        </p:nvPicPr>
        <p:blipFill rotWithShape="1">
          <a:blip r:embed="rId2">
            <a:extLst>
              <a:ext uri="{28A0092B-C50C-407E-A947-70E740481C1C}">
                <a14:useLocalDpi xmlns:a14="http://schemas.microsoft.com/office/drawing/2010/main" val="0"/>
              </a:ext>
            </a:extLst>
          </a:blip>
          <a:srcRect l="31982" t="2644" r="819" b="36702"/>
          <a:stretch/>
        </p:blipFill>
        <p:spPr>
          <a:xfrm>
            <a:off x="7124700" y="6146773"/>
            <a:ext cx="1727200" cy="414047"/>
          </a:xfrm>
          <a:prstGeom prst="rect">
            <a:avLst/>
          </a:prstGeom>
        </p:spPr>
      </p:pic>
    </p:spTree>
    <p:extLst>
      <p:ext uri="{BB962C8B-B14F-4D97-AF65-F5344CB8AC3E}">
        <p14:creationId xmlns:p14="http://schemas.microsoft.com/office/powerpoint/2010/main" val="3484087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Comments from Rock Talk</a:t>
            </a:r>
            <a:endParaRPr lang="en-US" dirty="0">
              <a:latin typeface="Arial"/>
              <a:cs typeface="Arial"/>
            </a:endParaRPr>
          </a:p>
        </p:txBody>
      </p:sp>
      <p:sp>
        <p:nvSpPr>
          <p:cNvPr id="3" name="Content Placeholder 2"/>
          <p:cNvSpPr>
            <a:spLocks noGrp="1"/>
          </p:cNvSpPr>
          <p:nvPr>
            <p:ph idx="1"/>
          </p:nvPr>
        </p:nvSpPr>
        <p:spPr>
          <a:xfrm>
            <a:off x="457199" y="1600200"/>
            <a:ext cx="8458613" cy="4829485"/>
          </a:xfrm>
        </p:spPr>
        <p:txBody>
          <a:bodyPr>
            <a:normAutofit/>
          </a:bodyPr>
          <a:lstStyle/>
          <a:p>
            <a:pPr marL="0" indent="0">
              <a:buNone/>
            </a:pPr>
            <a:r>
              <a:rPr lang="en-US" dirty="0" smtClean="0">
                <a:latin typeface="Arial"/>
                <a:cs typeface="Arial"/>
              </a:rPr>
              <a:t>“As </a:t>
            </a:r>
            <a:r>
              <a:rPr lang="en-US" dirty="0">
                <a:latin typeface="Arial"/>
                <a:cs typeface="Arial"/>
              </a:rPr>
              <a:t>someone who has reviewed and been reviewed many many times…part of </a:t>
            </a:r>
            <a:r>
              <a:rPr lang="en-US" dirty="0" err="1">
                <a:latin typeface="Arial"/>
                <a:cs typeface="Arial"/>
              </a:rPr>
              <a:t>grantsmanship</a:t>
            </a:r>
            <a:r>
              <a:rPr lang="en-US" dirty="0">
                <a:latin typeface="Arial"/>
                <a:cs typeface="Arial"/>
              </a:rPr>
              <a:t> is to not annoy the reviewer and get dinged. We ding and get dinged for stuff like punctuation and grammar. If the new style </a:t>
            </a:r>
            <a:r>
              <a:rPr lang="en-US" dirty="0" err="1">
                <a:latin typeface="Arial"/>
                <a:cs typeface="Arial"/>
              </a:rPr>
              <a:t>biosketch</a:t>
            </a:r>
            <a:r>
              <a:rPr lang="en-US" dirty="0">
                <a:latin typeface="Arial"/>
                <a:cs typeface="Arial"/>
              </a:rPr>
              <a:t> seems exaggerated or even mistakenly perceived to be exaggerated on an application (and Lord help you if you are being evaluated by a competitor) then the “Investigator” score will be negatively impacted. So instead of being helpful, this new initiative could really hurt folks. </a:t>
            </a:r>
            <a:r>
              <a:rPr lang="en-US" dirty="0" smtClean="0">
                <a:latin typeface="Arial"/>
                <a:cs typeface="Arial"/>
              </a:rPr>
              <a:t>“</a:t>
            </a:r>
            <a:endParaRPr lang="en-US" dirty="0">
              <a:latin typeface="Arial"/>
              <a:cs typeface="Arial"/>
            </a:endParaRPr>
          </a:p>
        </p:txBody>
      </p:sp>
      <p:pic>
        <p:nvPicPr>
          <p:cNvPr id="4" name="Picture 3" descr="emory hz logo.tiff"/>
          <p:cNvPicPr>
            <a:picLocks noChangeAspect="1"/>
          </p:cNvPicPr>
          <p:nvPr/>
        </p:nvPicPr>
        <p:blipFill rotWithShape="1">
          <a:blip r:embed="rId2">
            <a:extLst>
              <a:ext uri="{28A0092B-C50C-407E-A947-70E740481C1C}">
                <a14:useLocalDpi xmlns:a14="http://schemas.microsoft.com/office/drawing/2010/main" val="0"/>
              </a:ext>
            </a:extLst>
          </a:blip>
          <a:srcRect l="31982" t="2644" r="819" b="36702"/>
          <a:stretch/>
        </p:blipFill>
        <p:spPr>
          <a:xfrm>
            <a:off x="7124700" y="6146773"/>
            <a:ext cx="1727200" cy="414047"/>
          </a:xfrm>
          <a:prstGeom prst="rect">
            <a:avLst/>
          </a:prstGeom>
        </p:spPr>
      </p:pic>
    </p:spTree>
    <p:extLst>
      <p:ext uri="{BB962C8B-B14F-4D97-AF65-F5344CB8AC3E}">
        <p14:creationId xmlns:p14="http://schemas.microsoft.com/office/powerpoint/2010/main" val="13936135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Contributions to Science</a:t>
            </a:r>
            <a:endParaRPr lang="en-US" dirty="0">
              <a:latin typeface="Arial"/>
              <a:cs typeface="Arial"/>
            </a:endParaRPr>
          </a:p>
        </p:txBody>
      </p:sp>
      <p:sp>
        <p:nvSpPr>
          <p:cNvPr id="3" name="Content Placeholder 2"/>
          <p:cNvSpPr>
            <a:spLocks noGrp="1"/>
          </p:cNvSpPr>
          <p:nvPr>
            <p:ph idx="1"/>
          </p:nvPr>
        </p:nvSpPr>
        <p:spPr>
          <a:xfrm>
            <a:off x="749300" y="2133600"/>
            <a:ext cx="7496175" cy="4178299"/>
          </a:xfrm>
        </p:spPr>
        <p:txBody>
          <a:bodyPr>
            <a:normAutofit/>
          </a:bodyPr>
          <a:lstStyle/>
          <a:p>
            <a:r>
              <a:rPr lang="en-US" sz="2800" dirty="0" smtClean="0">
                <a:latin typeface="Arial"/>
                <a:cs typeface="Arial"/>
              </a:rPr>
              <a:t>Most of us get into this field so that we can make a contribution to science.</a:t>
            </a:r>
          </a:p>
          <a:p>
            <a:endParaRPr lang="en-US" sz="2800" dirty="0">
              <a:latin typeface="Arial"/>
              <a:cs typeface="Arial"/>
            </a:endParaRPr>
          </a:p>
          <a:p>
            <a:r>
              <a:rPr lang="en-US" sz="2800" dirty="0" smtClean="0">
                <a:latin typeface="Arial"/>
                <a:cs typeface="Arial"/>
              </a:rPr>
              <a:t>Make a list.  Reflect upon what you have actually accomplished.</a:t>
            </a:r>
            <a:endParaRPr lang="en-US" sz="2800" dirty="0">
              <a:latin typeface="Arial"/>
              <a:cs typeface="Arial"/>
            </a:endParaRPr>
          </a:p>
        </p:txBody>
      </p:sp>
      <p:pic>
        <p:nvPicPr>
          <p:cNvPr id="4" name="Picture 3" descr="emory hz logo.tiff"/>
          <p:cNvPicPr>
            <a:picLocks noChangeAspect="1"/>
          </p:cNvPicPr>
          <p:nvPr/>
        </p:nvPicPr>
        <p:blipFill rotWithShape="1">
          <a:blip r:embed="rId2">
            <a:extLst>
              <a:ext uri="{28A0092B-C50C-407E-A947-70E740481C1C}">
                <a14:useLocalDpi xmlns:a14="http://schemas.microsoft.com/office/drawing/2010/main" val="0"/>
              </a:ext>
            </a:extLst>
          </a:blip>
          <a:srcRect l="31982" t="2644" r="819" b="36702"/>
          <a:stretch/>
        </p:blipFill>
        <p:spPr>
          <a:xfrm>
            <a:off x="7124700" y="6146773"/>
            <a:ext cx="1727200" cy="414047"/>
          </a:xfrm>
          <a:prstGeom prst="rect">
            <a:avLst/>
          </a:prstGeom>
        </p:spPr>
      </p:pic>
    </p:spTree>
    <p:extLst>
      <p:ext uri="{BB962C8B-B14F-4D97-AF65-F5344CB8AC3E}">
        <p14:creationId xmlns:p14="http://schemas.microsoft.com/office/powerpoint/2010/main" val="36276955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Humility vs</a:t>
            </a:r>
            <a:r>
              <a:rPr lang="en-US" dirty="0"/>
              <a:t>.</a:t>
            </a:r>
            <a:r>
              <a:rPr lang="en-US" dirty="0" smtClean="0"/>
              <a:t> arrogance</a:t>
            </a:r>
            <a:endParaRPr lang="en-US" dirty="0"/>
          </a:p>
        </p:txBody>
      </p:sp>
      <p:sp>
        <p:nvSpPr>
          <p:cNvPr id="3" name="Content Placeholder 2"/>
          <p:cNvSpPr>
            <a:spLocks noGrp="1"/>
          </p:cNvSpPr>
          <p:nvPr>
            <p:ph idx="1"/>
          </p:nvPr>
        </p:nvSpPr>
        <p:spPr>
          <a:xfrm>
            <a:off x="658812" y="1739901"/>
            <a:ext cx="7345363" cy="3931920"/>
          </a:xfrm>
        </p:spPr>
        <p:txBody>
          <a:bodyPr>
            <a:noAutofit/>
          </a:bodyPr>
          <a:lstStyle/>
          <a:p>
            <a:r>
              <a:rPr lang="en-US" sz="2800" dirty="0" smtClean="0">
                <a:latin typeface="Arial"/>
                <a:cs typeface="Arial"/>
              </a:rPr>
              <a:t>Extraordinary evidence for extraordinary claims</a:t>
            </a:r>
          </a:p>
          <a:p>
            <a:r>
              <a:rPr lang="en-US" sz="2800" dirty="0" smtClean="0">
                <a:latin typeface="Arial"/>
                <a:cs typeface="Arial"/>
              </a:rPr>
              <a:t>The magnitude of your supposed accomplishment must align with your tangible contributions</a:t>
            </a:r>
          </a:p>
          <a:p>
            <a:r>
              <a:rPr lang="en-US" sz="2800" dirty="0" smtClean="0">
                <a:latin typeface="Arial"/>
                <a:cs typeface="Arial"/>
              </a:rPr>
              <a:t>Self-aggrandizing will certainly backfire.  Probably better to lean towards humility to increase likability factor</a:t>
            </a:r>
          </a:p>
        </p:txBody>
      </p:sp>
      <p:pic>
        <p:nvPicPr>
          <p:cNvPr id="4" name="Picture 3" descr="emory hz logo.tiff"/>
          <p:cNvPicPr>
            <a:picLocks noChangeAspect="1"/>
          </p:cNvPicPr>
          <p:nvPr/>
        </p:nvPicPr>
        <p:blipFill rotWithShape="1">
          <a:blip r:embed="rId2">
            <a:extLst>
              <a:ext uri="{28A0092B-C50C-407E-A947-70E740481C1C}">
                <a14:useLocalDpi xmlns:a14="http://schemas.microsoft.com/office/drawing/2010/main" val="0"/>
              </a:ext>
            </a:extLst>
          </a:blip>
          <a:srcRect l="31982" t="2644" r="819" b="36702"/>
          <a:stretch/>
        </p:blipFill>
        <p:spPr>
          <a:xfrm>
            <a:off x="7124700" y="6146773"/>
            <a:ext cx="1727200" cy="414047"/>
          </a:xfrm>
          <a:prstGeom prst="rect">
            <a:avLst/>
          </a:prstGeom>
        </p:spPr>
      </p:pic>
    </p:spTree>
    <p:extLst>
      <p:ext uri="{BB962C8B-B14F-4D97-AF65-F5344CB8AC3E}">
        <p14:creationId xmlns:p14="http://schemas.microsoft.com/office/powerpoint/2010/main" val="23974587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Assistant Professors</a:t>
            </a:r>
            <a:endParaRPr lang="en-US" dirty="0"/>
          </a:p>
        </p:txBody>
      </p:sp>
      <p:sp>
        <p:nvSpPr>
          <p:cNvPr id="3" name="Content Placeholder 2"/>
          <p:cNvSpPr>
            <a:spLocks noGrp="1"/>
          </p:cNvSpPr>
          <p:nvPr>
            <p:ph idx="1"/>
          </p:nvPr>
        </p:nvSpPr>
        <p:spPr>
          <a:xfrm>
            <a:off x="608012" y="1765300"/>
            <a:ext cx="7637463" cy="4089399"/>
          </a:xfrm>
        </p:spPr>
        <p:txBody>
          <a:bodyPr>
            <a:normAutofit/>
          </a:bodyPr>
          <a:lstStyle/>
          <a:p>
            <a:r>
              <a:rPr lang="en-US" sz="2800" dirty="0" smtClean="0">
                <a:latin typeface="Arial"/>
                <a:cs typeface="Arial"/>
              </a:rPr>
              <a:t>If you have 5 significant accomplishments, congratulations, you should be awarded tenure any minute.</a:t>
            </a:r>
          </a:p>
          <a:p>
            <a:r>
              <a:rPr lang="en-US" sz="2800" dirty="0" smtClean="0">
                <a:latin typeface="Arial"/>
                <a:cs typeface="Arial"/>
              </a:rPr>
              <a:t>However, it is more likely that you have had time to make 2 or 3 significant contributions.  Better to have fewer well-documented examples that 4-5 less-documented.</a:t>
            </a:r>
            <a:endParaRPr lang="en-US" sz="2800" dirty="0">
              <a:latin typeface="Arial"/>
              <a:cs typeface="Arial"/>
            </a:endParaRPr>
          </a:p>
        </p:txBody>
      </p:sp>
      <p:pic>
        <p:nvPicPr>
          <p:cNvPr id="4" name="Picture 3" descr="emory hz logo.tiff"/>
          <p:cNvPicPr>
            <a:picLocks noChangeAspect="1"/>
          </p:cNvPicPr>
          <p:nvPr/>
        </p:nvPicPr>
        <p:blipFill rotWithShape="1">
          <a:blip r:embed="rId2">
            <a:extLst>
              <a:ext uri="{28A0092B-C50C-407E-A947-70E740481C1C}">
                <a14:useLocalDpi xmlns:a14="http://schemas.microsoft.com/office/drawing/2010/main" val="0"/>
              </a:ext>
            </a:extLst>
          </a:blip>
          <a:srcRect l="31982" t="2644" r="819" b="36702"/>
          <a:stretch/>
        </p:blipFill>
        <p:spPr>
          <a:xfrm>
            <a:off x="7124700" y="6146773"/>
            <a:ext cx="1727200" cy="414047"/>
          </a:xfrm>
          <a:prstGeom prst="rect">
            <a:avLst/>
          </a:prstGeom>
        </p:spPr>
      </p:pic>
    </p:spTree>
    <p:extLst>
      <p:ext uri="{BB962C8B-B14F-4D97-AF65-F5344CB8AC3E}">
        <p14:creationId xmlns:p14="http://schemas.microsoft.com/office/powerpoint/2010/main" val="38467764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Associate Professors</a:t>
            </a:r>
            <a:endParaRPr lang="en-US" dirty="0"/>
          </a:p>
        </p:txBody>
      </p:sp>
      <p:sp>
        <p:nvSpPr>
          <p:cNvPr id="3" name="Content Placeholder 2"/>
          <p:cNvSpPr>
            <a:spLocks noGrp="1"/>
          </p:cNvSpPr>
          <p:nvPr>
            <p:ph idx="1"/>
          </p:nvPr>
        </p:nvSpPr>
        <p:spPr/>
        <p:txBody>
          <a:bodyPr>
            <a:normAutofit/>
          </a:bodyPr>
          <a:lstStyle/>
          <a:p>
            <a:r>
              <a:rPr lang="en-US" sz="2800" dirty="0" smtClean="0">
                <a:latin typeface="Arial"/>
                <a:cs typeface="Arial"/>
              </a:rPr>
              <a:t>3-4 Significant accomplishments should be used. If you have 5 you should probably be a Full professor.</a:t>
            </a:r>
          </a:p>
          <a:p>
            <a:endParaRPr lang="en-US" sz="2800" dirty="0">
              <a:latin typeface="Arial"/>
              <a:cs typeface="Arial"/>
            </a:endParaRPr>
          </a:p>
        </p:txBody>
      </p:sp>
      <p:pic>
        <p:nvPicPr>
          <p:cNvPr id="4" name="Picture 3" descr="emory hz logo.tiff"/>
          <p:cNvPicPr>
            <a:picLocks noChangeAspect="1"/>
          </p:cNvPicPr>
          <p:nvPr/>
        </p:nvPicPr>
        <p:blipFill rotWithShape="1">
          <a:blip r:embed="rId2">
            <a:extLst>
              <a:ext uri="{28A0092B-C50C-407E-A947-70E740481C1C}">
                <a14:useLocalDpi xmlns:a14="http://schemas.microsoft.com/office/drawing/2010/main" val="0"/>
              </a:ext>
            </a:extLst>
          </a:blip>
          <a:srcRect l="31982" t="2644" r="819" b="36702"/>
          <a:stretch/>
        </p:blipFill>
        <p:spPr>
          <a:xfrm>
            <a:off x="7124700" y="6146773"/>
            <a:ext cx="1727200" cy="414047"/>
          </a:xfrm>
          <a:prstGeom prst="rect">
            <a:avLst/>
          </a:prstGeom>
        </p:spPr>
      </p:pic>
    </p:spTree>
    <p:extLst>
      <p:ext uri="{BB962C8B-B14F-4D97-AF65-F5344CB8AC3E}">
        <p14:creationId xmlns:p14="http://schemas.microsoft.com/office/powerpoint/2010/main" val="1145454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Professors</a:t>
            </a:r>
            <a:endParaRPr lang="en-US" dirty="0"/>
          </a:p>
        </p:txBody>
      </p:sp>
      <p:sp>
        <p:nvSpPr>
          <p:cNvPr id="3" name="Content Placeholder 2"/>
          <p:cNvSpPr>
            <a:spLocks noGrp="1"/>
          </p:cNvSpPr>
          <p:nvPr>
            <p:ph idx="1"/>
          </p:nvPr>
        </p:nvSpPr>
        <p:spPr>
          <a:xfrm>
            <a:off x="457200" y="1600200"/>
            <a:ext cx="8352788" cy="4922094"/>
          </a:xfrm>
        </p:spPr>
        <p:txBody>
          <a:bodyPr>
            <a:normAutofit/>
          </a:bodyPr>
          <a:lstStyle/>
          <a:p>
            <a:r>
              <a:rPr lang="en-US" sz="2800" dirty="0" smtClean="0">
                <a:latin typeface="Arial"/>
                <a:cs typeface="Arial"/>
              </a:rPr>
              <a:t>One would hope that Full Professors have 4-5 significant contribution backed by 4 strong papers.</a:t>
            </a:r>
          </a:p>
          <a:p>
            <a:r>
              <a:rPr lang="en-US" sz="2800" dirty="0" smtClean="0">
                <a:latin typeface="Arial"/>
                <a:cs typeface="Arial"/>
              </a:rPr>
              <a:t>Full professors have had more time to lead initiatives.  Including one contribution that involves programmatic development or national/international leadership is probably a good idea. I think it is better for more junior investigators to focus on research-oriented accomplishments</a:t>
            </a:r>
            <a:endParaRPr lang="en-US" sz="2800" dirty="0">
              <a:latin typeface="Arial"/>
              <a:cs typeface="Arial"/>
            </a:endParaRPr>
          </a:p>
        </p:txBody>
      </p:sp>
      <p:pic>
        <p:nvPicPr>
          <p:cNvPr id="4" name="Picture 3" descr="emory hz logo.tiff"/>
          <p:cNvPicPr>
            <a:picLocks noChangeAspect="1"/>
          </p:cNvPicPr>
          <p:nvPr/>
        </p:nvPicPr>
        <p:blipFill rotWithShape="1">
          <a:blip r:embed="rId2">
            <a:extLst>
              <a:ext uri="{28A0092B-C50C-407E-A947-70E740481C1C}">
                <a14:useLocalDpi xmlns:a14="http://schemas.microsoft.com/office/drawing/2010/main" val="0"/>
              </a:ext>
            </a:extLst>
          </a:blip>
          <a:srcRect l="31982" t="2644" r="819" b="36702"/>
          <a:stretch/>
        </p:blipFill>
        <p:spPr>
          <a:xfrm>
            <a:off x="7124700" y="6146773"/>
            <a:ext cx="1727200" cy="414047"/>
          </a:xfrm>
          <a:prstGeom prst="rect">
            <a:avLst/>
          </a:prstGeom>
        </p:spPr>
      </p:pic>
    </p:spTree>
    <p:extLst>
      <p:ext uri="{BB962C8B-B14F-4D97-AF65-F5344CB8AC3E}">
        <p14:creationId xmlns:p14="http://schemas.microsoft.com/office/powerpoint/2010/main" val="25369611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Instructions</a:t>
            </a:r>
            <a:endParaRPr lang="en-US" dirty="0">
              <a:latin typeface="Arial"/>
              <a:cs typeface="Arial"/>
            </a:endParaRPr>
          </a:p>
        </p:txBody>
      </p:sp>
      <p:sp>
        <p:nvSpPr>
          <p:cNvPr id="3" name="Content Placeholder 2"/>
          <p:cNvSpPr>
            <a:spLocks noGrp="1"/>
          </p:cNvSpPr>
          <p:nvPr>
            <p:ph idx="1"/>
          </p:nvPr>
        </p:nvSpPr>
        <p:spPr/>
        <p:txBody>
          <a:bodyPr>
            <a:normAutofit/>
          </a:bodyPr>
          <a:lstStyle/>
          <a:p>
            <a:r>
              <a:rPr lang="en-US" sz="2800" dirty="0" smtClean="0">
                <a:latin typeface="Arial"/>
                <a:cs typeface="Arial"/>
              </a:rPr>
              <a:t>It is important to follow them, but the instructions are not that rigid. There is room to modify your </a:t>
            </a:r>
            <a:r>
              <a:rPr lang="en-US" sz="2800" dirty="0" err="1" smtClean="0">
                <a:latin typeface="Arial"/>
                <a:cs typeface="Arial"/>
              </a:rPr>
              <a:t>biosketch</a:t>
            </a:r>
            <a:r>
              <a:rPr lang="en-US" sz="2800" dirty="0" smtClean="0">
                <a:latin typeface="Arial"/>
                <a:cs typeface="Arial"/>
              </a:rPr>
              <a:t> to best reflect you.  </a:t>
            </a:r>
            <a:endParaRPr lang="en-US" sz="2800" dirty="0">
              <a:latin typeface="Arial"/>
              <a:cs typeface="Arial"/>
            </a:endParaRPr>
          </a:p>
        </p:txBody>
      </p:sp>
      <p:pic>
        <p:nvPicPr>
          <p:cNvPr id="4" name="Picture 3" descr="emory hz logo.tiff"/>
          <p:cNvPicPr>
            <a:picLocks noChangeAspect="1"/>
          </p:cNvPicPr>
          <p:nvPr/>
        </p:nvPicPr>
        <p:blipFill rotWithShape="1">
          <a:blip r:embed="rId2">
            <a:extLst>
              <a:ext uri="{28A0092B-C50C-407E-A947-70E740481C1C}">
                <a14:useLocalDpi xmlns:a14="http://schemas.microsoft.com/office/drawing/2010/main" val="0"/>
              </a:ext>
            </a:extLst>
          </a:blip>
          <a:srcRect l="31982" t="2644" r="819" b="36702"/>
          <a:stretch/>
        </p:blipFill>
        <p:spPr>
          <a:xfrm>
            <a:off x="7124700" y="6146773"/>
            <a:ext cx="1727200" cy="414047"/>
          </a:xfrm>
          <a:prstGeom prst="rect">
            <a:avLst/>
          </a:prstGeom>
        </p:spPr>
      </p:pic>
    </p:spTree>
    <p:extLst>
      <p:ext uri="{BB962C8B-B14F-4D97-AF65-F5344CB8AC3E}">
        <p14:creationId xmlns:p14="http://schemas.microsoft.com/office/powerpoint/2010/main" val="40621394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Strategy</a:t>
            </a:r>
            <a:endParaRPr lang="en-US" dirty="0"/>
          </a:p>
        </p:txBody>
      </p:sp>
      <p:sp>
        <p:nvSpPr>
          <p:cNvPr id="3" name="Content Placeholder 2"/>
          <p:cNvSpPr>
            <a:spLocks noGrp="1"/>
          </p:cNvSpPr>
          <p:nvPr>
            <p:ph idx="1"/>
          </p:nvPr>
        </p:nvSpPr>
        <p:spPr>
          <a:xfrm>
            <a:off x="368300" y="1584008"/>
            <a:ext cx="8382000" cy="3822699"/>
          </a:xfrm>
        </p:spPr>
        <p:txBody>
          <a:bodyPr>
            <a:noAutofit/>
          </a:bodyPr>
          <a:lstStyle/>
          <a:p>
            <a:pPr>
              <a:buSzPct val="75000"/>
              <a:buFont typeface="Wingdings" charset="2"/>
              <a:buChar char="Ø"/>
            </a:pPr>
            <a:r>
              <a:rPr lang="en-US" sz="2800" dirty="0" smtClean="0">
                <a:latin typeface="Arial"/>
                <a:cs typeface="Arial"/>
              </a:rPr>
              <a:t>Introduce yourself to the guidelines</a:t>
            </a:r>
          </a:p>
          <a:p>
            <a:pPr>
              <a:buSzPct val="75000"/>
              <a:buFont typeface="Wingdings" charset="2"/>
              <a:buChar char="Ø"/>
            </a:pPr>
            <a:r>
              <a:rPr lang="en-US" sz="2800" dirty="0" smtClean="0">
                <a:latin typeface="Arial"/>
                <a:cs typeface="Arial"/>
              </a:rPr>
              <a:t>Sketch out your accomplishments (dedicate time for reflection)</a:t>
            </a:r>
          </a:p>
          <a:p>
            <a:pPr>
              <a:buSzPct val="75000"/>
              <a:buFont typeface="Wingdings" charset="2"/>
              <a:buChar char="Ø"/>
            </a:pPr>
            <a:r>
              <a:rPr lang="en-US" sz="2800" dirty="0" smtClean="0">
                <a:latin typeface="Arial"/>
                <a:cs typeface="Arial"/>
              </a:rPr>
              <a:t>Discuss in mid-size groups within your discipline</a:t>
            </a:r>
            <a:endParaRPr lang="en-US" sz="2800" dirty="0">
              <a:latin typeface="Arial"/>
              <a:cs typeface="Arial"/>
            </a:endParaRPr>
          </a:p>
          <a:p>
            <a:pPr>
              <a:buSzPct val="75000"/>
              <a:buFont typeface="Wingdings" charset="2"/>
              <a:buChar char="Ø"/>
            </a:pPr>
            <a:r>
              <a:rPr lang="en-US" sz="2800" dirty="0" smtClean="0">
                <a:latin typeface="Arial"/>
                <a:cs typeface="Arial"/>
              </a:rPr>
              <a:t>Set up small peer working groups (3-4) to share, review, and exchange ideas</a:t>
            </a:r>
          </a:p>
          <a:p>
            <a:pPr>
              <a:buSzPct val="75000"/>
              <a:buFont typeface="Wingdings" charset="2"/>
              <a:buChar char="Ø"/>
            </a:pPr>
            <a:r>
              <a:rPr lang="en-US" sz="2800" dirty="0" smtClean="0">
                <a:latin typeface="Arial"/>
                <a:cs typeface="Arial"/>
              </a:rPr>
              <a:t>Revise, revise, revise</a:t>
            </a:r>
          </a:p>
          <a:p>
            <a:endParaRPr lang="en-US" sz="2800" dirty="0">
              <a:latin typeface="Arial"/>
              <a:cs typeface="Arial"/>
            </a:endParaRPr>
          </a:p>
        </p:txBody>
      </p:sp>
      <p:sp>
        <p:nvSpPr>
          <p:cNvPr id="4" name="Rectangle 3"/>
          <p:cNvSpPr/>
          <p:nvPr/>
        </p:nvSpPr>
        <p:spPr>
          <a:xfrm>
            <a:off x="495300" y="5746663"/>
            <a:ext cx="8356600" cy="400110"/>
          </a:xfrm>
          <a:prstGeom prst="rect">
            <a:avLst/>
          </a:prstGeom>
        </p:spPr>
        <p:txBody>
          <a:bodyPr wrap="square">
            <a:spAutoFit/>
          </a:bodyPr>
          <a:lstStyle/>
          <a:p>
            <a:r>
              <a:rPr lang="en-US" sz="2000" dirty="0">
                <a:latin typeface="Arial"/>
                <a:cs typeface="Arial"/>
              </a:rPr>
              <a:t>http://</a:t>
            </a:r>
            <a:r>
              <a:rPr lang="en-US" sz="2000" dirty="0" err="1">
                <a:latin typeface="Arial"/>
                <a:cs typeface="Arial"/>
              </a:rPr>
              <a:t>www.sph.emory.edu</a:t>
            </a:r>
            <a:r>
              <a:rPr lang="en-US" sz="2000" dirty="0">
                <a:latin typeface="Arial"/>
                <a:cs typeface="Arial"/>
              </a:rPr>
              <a:t>/research/grant-writing-tools/</a:t>
            </a:r>
            <a:r>
              <a:rPr lang="en-US" sz="2000" dirty="0" err="1">
                <a:latin typeface="Arial"/>
                <a:cs typeface="Arial"/>
              </a:rPr>
              <a:t>index.html</a:t>
            </a:r>
            <a:endParaRPr lang="en-US" sz="2000" dirty="0">
              <a:latin typeface="Arial"/>
              <a:cs typeface="Arial"/>
            </a:endParaRPr>
          </a:p>
        </p:txBody>
      </p:sp>
      <p:pic>
        <p:nvPicPr>
          <p:cNvPr id="5" name="Picture 4" descr="emory hz logo.tiff"/>
          <p:cNvPicPr>
            <a:picLocks noChangeAspect="1"/>
          </p:cNvPicPr>
          <p:nvPr/>
        </p:nvPicPr>
        <p:blipFill rotWithShape="1">
          <a:blip r:embed="rId2">
            <a:extLst>
              <a:ext uri="{28A0092B-C50C-407E-A947-70E740481C1C}">
                <a14:useLocalDpi xmlns:a14="http://schemas.microsoft.com/office/drawing/2010/main" val="0"/>
              </a:ext>
            </a:extLst>
          </a:blip>
          <a:srcRect l="31982" t="2644" r="819" b="36702"/>
          <a:stretch/>
        </p:blipFill>
        <p:spPr>
          <a:xfrm>
            <a:off x="7124700" y="6146773"/>
            <a:ext cx="1727200" cy="414047"/>
          </a:xfrm>
          <a:prstGeom prst="rect">
            <a:avLst/>
          </a:prstGeom>
        </p:spPr>
      </p:pic>
    </p:spTree>
    <p:extLst>
      <p:ext uri="{BB962C8B-B14F-4D97-AF65-F5344CB8AC3E}">
        <p14:creationId xmlns:p14="http://schemas.microsoft.com/office/powerpoint/2010/main" val="16722056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 within RSPH </a:t>
            </a:r>
            <a:endParaRPr lang="en-US" dirty="0"/>
          </a:p>
        </p:txBody>
      </p:sp>
      <p:sp>
        <p:nvSpPr>
          <p:cNvPr id="3" name="Content Placeholder 2"/>
          <p:cNvSpPr>
            <a:spLocks noGrp="1"/>
          </p:cNvSpPr>
          <p:nvPr>
            <p:ph idx="1"/>
          </p:nvPr>
        </p:nvSpPr>
        <p:spPr>
          <a:xfrm>
            <a:off x="482114" y="1727200"/>
            <a:ext cx="8184181" cy="4338321"/>
          </a:xfrm>
        </p:spPr>
        <p:txBody>
          <a:bodyPr>
            <a:normAutofit/>
          </a:bodyPr>
          <a:lstStyle/>
          <a:p>
            <a:r>
              <a:rPr lang="en-US" dirty="0" smtClean="0">
                <a:latin typeface="Arial"/>
                <a:cs typeface="Arial"/>
              </a:rPr>
              <a:t>This Grand Rounds</a:t>
            </a:r>
          </a:p>
          <a:p>
            <a:r>
              <a:rPr lang="en-US" dirty="0" smtClean="0">
                <a:latin typeface="Arial"/>
                <a:cs typeface="Arial"/>
              </a:rPr>
              <a:t>Department-level meetings to address discipline-specific issues</a:t>
            </a:r>
          </a:p>
          <a:p>
            <a:r>
              <a:rPr lang="en-US" dirty="0" smtClean="0">
                <a:latin typeface="Arial"/>
                <a:cs typeface="Arial"/>
              </a:rPr>
              <a:t>Facilitate peer working groups</a:t>
            </a:r>
          </a:p>
          <a:p>
            <a:r>
              <a:rPr lang="en-US" dirty="0" smtClean="0">
                <a:latin typeface="Arial"/>
                <a:cs typeface="Arial"/>
              </a:rPr>
              <a:t>Review of individual </a:t>
            </a:r>
            <a:r>
              <a:rPr lang="en-US" dirty="0" err="1" smtClean="0">
                <a:latin typeface="Arial"/>
                <a:cs typeface="Arial"/>
              </a:rPr>
              <a:t>biosketches</a:t>
            </a:r>
            <a:r>
              <a:rPr lang="en-US" dirty="0" smtClean="0">
                <a:latin typeface="Arial"/>
                <a:cs typeface="Arial"/>
              </a:rPr>
              <a:t> through the Office of Research</a:t>
            </a:r>
            <a:endParaRPr lang="en-US" dirty="0">
              <a:latin typeface="Arial"/>
              <a:cs typeface="Arial"/>
            </a:endParaRPr>
          </a:p>
          <a:p>
            <a:r>
              <a:rPr lang="en-US" dirty="0" smtClean="0">
                <a:latin typeface="Arial"/>
                <a:cs typeface="Arial"/>
              </a:rPr>
              <a:t>Also, the PhD grant writing workshop series addresses </a:t>
            </a:r>
            <a:r>
              <a:rPr lang="en-US" dirty="0" err="1" smtClean="0">
                <a:latin typeface="Arial"/>
                <a:cs typeface="Arial"/>
              </a:rPr>
              <a:t>biosketches</a:t>
            </a:r>
            <a:endParaRPr lang="en-US" dirty="0">
              <a:latin typeface="Arial"/>
              <a:cs typeface="Arial"/>
            </a:endParaRPr>
          </a:p>
        </p:txBody>
      </p:sp>
      <p:pic>
        <p:nvPicPr>
          <p:cNvPr id="4" name="Picture 3" descr="emory hz logo.tiff"/>
          <p:cNvPicPr>
            <a:picLocks noChangeAspect="1"/>
          </p:cNvPicPr>
          <p:nvPr/>
        </p:nvPicPr>
        <p:blipFill rotWithShape="1">
          <a:blip r:embed="rId2">
            <a:extLst>
              <a:ext uri="{28A0092B-C50C-407E-A947-70E740481C1C}">
                <a14:useLocalDpi xmlns:a14="http://schemas.microsoft.com/office/drawing/2010/main" val="0"/>
              </a:ext>
            </a:extLst>
          </a:blip>
          <a:srcRect l="31982" t="2644" r="819" b="36702"/>
          <a:stretch/>
        </p:blipFill>
        <p:spPr>
          <a:xfrm>
            <a:off x="7124700" y="6146773"/>
            <a:ext cx="1727200" cy="414047"/>
          </a:xfrm>
          <a:prstGeom prst="rect">
            <a:avLst/>
          </a:prstGeom>
        </p:spPr>
      </p:pic>
    </p:spTree>
    <p:extLst>
      <p:ext uri="{BB962C8B-B14F-4D97-AF65-F5344CB8AC3E}">
        <p14:creationId xmlns:p14="http://schemas.microsoft.com/office/powerpoint/2010/main" val="82506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Comments from Rock Talk</a:t>
            </a:r>
            <a:endParaRPr lang="en-US" dirty="0">
              <a:latin typeface="Arial"/>
              <a:cs typeface="Arial"/>
            </a:endParaRPr>
          </a:p>
        </p:txBody>
      </p:sp>
      <p:sp>
        <p:nvSpPr>
          <p:cNvPr id="3" name="Content Placeholder 2"/>
          <p:cNvSpPr>
            <a:spLocks noGrp="1"/>
          </p:cNvSpPr>
          <p:nvPr>
            <p:ph idx="1"/>
          </p:nvPr>
        </p:nvSpPr>
        <p:spPr/>
        <p:txBody>
          <a:bodyPr/>
          <a:lstStyle/>
          <a:p>
            <a:pPr marL="0" indent="0">
              <a:buNone/>
            </a:pPr>
            <a:r>
              <a:rPr lang="en-US" dirty="0" smtClean="0">
                <a:latin typeface="Arial"/>
                <a:cs typeface="Arial"/>
              </a:rPr>
              <a:t>“There </a:t>
            </a:r>
            <a:r>
              <a:rPr lang="en-US" dirty="0">
                <a:latin typeface="Arial"/>
                <a:cs typeface="Arial"/>
              </a:rPr>
              <a:t>is only one possible way to agree with this policy: only if this statement of value is written not by the applicant, but by an independent authority in the field who has no publications in common with the applicant. Better yet, by two or three authorities. Better yet, from the future. </a:t>
            </a:r>
            <a:r>
              <a:rPr lang="en-US" dirty="0" smtClean="0">
                <a:latin typeface="Arial"/>
                <a:cs typeface="Arial"/>
              </a:rPr>
              <a:t>“</a:t>
            </a:r>
            <a:endParaRPr lang="en-US" dirty="0">
              <a:latin typeface="Arial"/>
              <a:cs typeface="Arial"/>
            </a:endParaRPr>
          </a:p>
        </p:txBody>
      </p:sp>
      <p:pic>
        <p:nvPicPr>
          <p:cNvPr id="4" name="Picture 3" descr="emory hz logo.tiff"/>
          <p:cNvPicPr>
            <a:picLocks noChangeAspect="1"/>
          </p:cNvPicPr>
          <p:nvPr/>
        </p:nvPicPr>
        <p:blipFill rotWithShape="1">
          <a:blip r:embed="rId2">
            <a:extLst>
              <a:ext uri="{28A0092B-C50C-407E-A947-70E740481C1C}">
                <a14:useLocalDpi xmlns:a14="http://schemas.microsoft.com/office/drawing/2010/main" val="0"/>
              </a:ext>
            </a:extLst>
          </a:blip>
          <a:srcRect l="31982" t="2644" r="819" b="36702"/>
          <a:stretch/>
        </p:blipFill>
        <p:spPr>
          <a:xfrm>
            <a:off x="7124700" y="6146773"/>
            <a:ext cx="1727200" cy="414047"/>
          </a:xfrm>
          <a:prstGeom prst="rect">
            <a:avLst/>
          </a:prstGeom>
        </p:spPr>
      </p:pic>
    </p:spTree>
    <p:extLst>
      <p:ext uri="{BB962C8B-B14F-4D97-AF65-F5344CB8AC3E}">
        <p14:creationId xmlns:p14="http://schemas.microsoft.com/office/powerpoint/2010/main" val="1728103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Comments from Rock Talk</a:t>
            </a:r>
            <a:endParaRPr lang="en-US" dirty="0">
              <a:latin typeface="Arial"/>
              <a:cs typeface="Arial"/>
            </a:endParaRPr>
          </a:p>
        </p:txBody>
      </p:sp>
      <p:sp>
        <p:nvSpPr>
          <p:cNvPr id="3" name="Content Placeholder 2"/>
          <p:cNvSpPr>
            <a:spLocks noGrp="1"/>
          </p:cNvSpPr>
          <p:nvPr>
            <p:ph idx="1"/>
          </p:nvPr>
        </p:nvSpPr>
        <p:spPr/>
        <p:txBody>
          <a:bodyPr/>
          <a:lstStyle/>
          <a:p>
            <a:pPr marL="0" indent="0">
              <a:buNone/>
            </a:pPr>
            <a:r>
              <a:rPr lang="en-US" dirty="0" smtClean="0">
                <a:latin typeface="Arial"/>
                <a:cs typeface="Arial"/>
              </a:rPr>
              <a:t>“As </a:t>
            </a:r>
            <a:r>
              <a:rPr lang="en-US" dirty="0">
                <a:latin typeface="Arial"/>
                <a:cs typeface="Arial"/>
              </a:rPr>
              <a:t>a science fiction and grant writer, this new NIH </a:t>
            </a:r>
            <a:r>
              <a:rPr lang="en-US" dirty="0" err="1">
                <a:latin typeface="Arial"/>
                <a:cs typeface="Arial"/>
              </a:rPr>
              <a:t>biosketch</a:t>
            </a:r>
            <a:r>
              <a:rPr lang="en-US" dirty="0">
                <a:latin typeface="Arial"/>
                <a:cs typeface="Arial"/>
              </a:rPr>
              <a:t> format should generate lots of new business for me. I specialize in the sections that nobody wants to write and fewer folks want to review</a:t>
            </a:r>
            <a:r>
              <a:rPr lang="en-US" dirty="0" smtClean="0">
                <a:latin typeface="Arial"/>
                <a:cs typeface="Arial"/>
              </a:rPr>
              <a:t>.”</a:t>
            </a:r>
            <a:endParaRPr lang="en-US" dirty="0">
              <a:latin typeface="Arial"/>
              <a:cs typeface="Arial"/>
            </a:endParaRPr>
          </a:p>
        </p:txBody>
      </p:sp>
      <p:pic>
        <p:nvPicPr>
          <p:cNvPr id="4" name="Picture 3" descr="emory hz logo.tiff"/>
          <p:cNvPicPr>
            <a:picLocks noChangeAspect="1"/>
          </p:cNvPicPr>
          <p:nvPr/>
        </p:nvPicPr>
        <p:blipFill rotWithShape="1">
          <a:blip r:embed="rId2">
            <a:extLst>
              <a:ext uri="{28A0092B-C50C-407E-A947-70E740481C1C}">
                <a14:useLocalDpi xmlns:a14="http://schemas.microsoft.com/office/drawing/2010/main" val="0"/>
              </a:ext>
            </a:extLst>
          </a:blip>
          <a:srcRect l="31982" t="2644" r="819" b="36702"/>
          <a:stretch/>
        </p:blipFill>
        <p:spPr>
          <a:xfrm>
            <a:off x="7124700" y="6146773"/>
            <a:ext cx="1727200" cy="414047"/>
          </a:xfrm>
          <a:prstGeom prst="rect">
            <a:avLst/>
          </a:prstGeom>
        </p:spPr>
      </p:pic>
    </p:spTree>
    <p:extLst>
      <p:ext uri="{BB962C8B-B14F-4D97-AF65-F5344CB8AC3E}">
        <p14:creationId xmlns:p14="http://schemas.microsoft.com/office/powerpoint/2010/main" val="4204900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Comments from Rock Talk</a:t>
            </a:r>
            <a:endParaRPr lang="en-US" dirty="0">
              <a:latin typeface="Arial"/>
              <a:cs typeface="Arial"/>
            </a:endParaRPr>
          </a:p>
        </p:txBody>
      </p:sp>
      <p:sp>
        <p:nvSpPr>
          <p:cNvPr id="3" name="Content Placeholder 2"/>
          <p:cNvSpPr>
            <a:spLocks noGrp="1"/>
          </p:cNvSpPr>
          <p:nvPr>
            <p:ph idx="1"/>
          </p:nvPr>
        </p:nvSpPr>
        <p:spPr/>
        <p:txBody>
          <a:bodyPr/>
          <a:lstStyle/>
          <a:p>
            <a:pPr marL="0" indent="0">
              <a:buNone/>
            </a:pPr>
            <a:r>
              <a:rPr lang="en-US" dirty="0" smtClean="0">
                <a:latin typeface="Arial"/>
                <a:cs typeface="Arial"/>
              </a:rPr>
              <a:t>“I </a:t>
            </a:r>
            <a:r>
              <a:rPr lang="en-US" dirty="0">
                <a:latin typeface="Arial"/>
                <a:cs typeface="Arial"/>
              </a:rPr>
              <a:t>would also be in favor of hearing why this is necessary. As a reviewer and grantee, this means more pages and additional work. As a reviewer, I like that applicants have to create their own </a:t>
            </a:r>
            <a:r>
              <a:rPr lang="en-US" dirty="0" err="1">
                <a:latin typeface="Arial"/>
                <a:cs typeface="Arial"/>
              </a:rPr>
              <a:t>biosketch</a:t>
            </a:r>
            <a:r>
              <a:rPr lang="en-US" dirty="0">
                <a:latin typeface="Arial"/>
                <a:cs typeface="Arial"/>
              </a:rPr>
              <a:t>, and that it is not completely pre-formatted. One can tell a significant amount about an investigator’s attention to detail in composing a </a:t>
            </a:r>
            <a:r>
              <a:rPr lang="en-US" dirty="0" err="1">
                <a:latin typeface="Arial"/>
                <a:cs typeface="Arial"/>
              </a:rPr>
              <a:t>biosketch</a:t>
            </a:r>
            <a:r>
              <a:rPr lang="en-US" dirty="0">
                <a:latin typeface="Arial"/>
                <a:cs typeface="Arial"/>
              </a:rPr>
              <a:t>. </a:t>
            </a:r>
            <a:r>
              <a:rPr lang="en-US" dirty="0" smtClean="0">
                <a:latin typeface="Arial"/>
                <a:cs typeface="Arial"/>
              </a:rPr>
              <a:t>“</a:t>
            </a:r>
            <a:endParaRPr lang="en-US" dirty="0">
              <a:latin typeface="Arial"/>
              <a:cs typeface="Arial"/>
            </a:endParaRPr>
          </a:p>
        </p:txBody>
      </p:sp>
      <p:pic>
        <p:nvPicPr>
          <p:cNvPr id="4" name="Picture 3" descr="emory hz logo.tiff"/>
          <p:cNvPicPr>
            <a:picLocks noChangeAspect="1"/>
          </p:cNvPicPr>
          <p:nvPr/>
        </p:nvPicPr>
        <p:blipFill rotWithShape="1">
          <a:blip r:embed="rId2">
            <a:extLst>
              <a:ext uri="{28A0092B-C50C-407E-A947-70E740481C1C}">
                <a14:useLocalDpi xmlns:a14="http://schemas.microsoft.com/office/drawing/2010/main" val="0"/>
              </a:ext>
            </a:extLst>
          </a:blip>
          <a:srcRect l="31982" t="2644" r="819" b="36702"/>
          <a:stretch/>
        </p:blipFill>
        <p:spPr>
          <a:xfrm>
            <a:off x="7124700" y="6146773"/>
            <a:ext cx="1727200" cy="414047"/>
          </a:xfrm>
          <a:prstGeom prst="rect">
            <a:avLst/>
          </a:prstGeom>
        </p:spPr>
      </p:pic>
    </p:spTree>
    <p:extLst>
      <p:ext uri="{BB962C8B-B14F-4D97-AF65-F5344CB8AC3E}">
        <p14:creationId xmlns:p14="http://schemas.microsoft.com/office/powerpoint/2010/main" val="3358540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a:cs typeface="Arial"/>
              </a:rPr>
              <a:t>Advice: vent appropriately, then get over it</a:t>
            </a:r>
            <a:endParaRPr lang="en-US" dirty="0">
              <a:latin typeface="Arial"/>
              <a:cs typeface="Arial"/>
            </a:endParaRPr>
          </a:p>
        </p:txBody>
      </p:sp>
      <p:sp>
        <p:nvSpPr>
          <p:cNvPr id="3" name="Content Placeholder 2"/>
          <p:cNvSpPr>
            <a:spLocks noGrp="1"/>
          </p:cNvSpPr>
          <p:nvPr>
            <p:ph idx="1"/>
          </p:nvPr>
        </p:nvSpPr>
        <p:spPr/>
        <p:txBody>
          <a:bodyPr/>
          <a:lstStyle/>
          <a:p>
            <a:r>
              <a:rPr lang="en-US" dirty="0" smtClean="0">
                <a:latin typeface="Arial"/>
                <a:cs typeface="Arial"/>
              </a:rPr>
              <a:t>It is appropriate and reasonable to dislike the changes. Informing program officers, posting on websites, etc.   Are all reasonable actions</a:t>
            </a:r>
          </a:p>
          <a:p>
            <a:r>
              <a:rPr lang="en-US" dirty="0" smtClean="0">
                <a:latin typeface="Arial"/>
                <a:cs typeface="Arial"/>
              </a:rPr>
              <a:t>However, as of May 2015 the New NIH </a:t>
            </a:r>
            <a:r>
              <a:rPr lang="en-US" dirty="0" err="1" smtClean="0">
                <a:latin typeface="Arial"/>
                <a:cs typeface="Arial"/>
              </a:rPr>
              <a:t>Biosketch</a:t>
            </a:r>
            <a:r>
              <a:rPr lang="en-US" dirty="0" smtClean="0">
                <a:latin typeface="Arial"/>
                <a:cs typeface="Arial"/>
              </a:rPr>
              <a:t> is the new reality.  </a:t>
            </a:r>
          </a:p>
          <a:p>
            <a:r>
              <a:rPr lang="en-US" dirty="0" smtClean="0">
                <a:latin typeface="Arial"/>
                <a:cs typeface="Arial"/>
              </a:rPr>
              <a:t>Not embracing it is a fabulous example of cutting off one’s nose to spite one’s face (a needlessly self-destructive overreaction to a problem)</a:t>
            </a:r>
            <a:endParaRPr lang="en-US" dirty="0">
              <a:latin typeface="Arial"/>
              <a:cs typeface="Arial"/>
            </a:endParaRPr>
          </a:p>
        </p:txBody>
      </p:sp>
      <p:pic>
        <p:nvPicPr>
          <p:cNvPr id="4" name="Picture 3" descr="emory hz logo.tiff"/>
          <p:cNvPicPr>
            <a:picLocks noChangeAspect="1"/>
          </p:cNvPicPr>
          <p:nvPr/>
        </p:nvPicPr>
        <p:blipFill rotWithShape="1">
          <a:blip r:embed="rId2">
            <a:extLst>
              <a:ext uri="{28A0092B-C50C-407E-A947-70E740481C1C}">
                <a14:useLocalDpi xmlns:a14="http://schemas.microsoft.com/office/drawing/2010/main" val="0"/>
              </a:ext>
            </a:extLst>
          </a:blip>
          <a:srcRect l="31982" t="2644" r="819" b="36702"/>
          <a:stretch/>
        </p:blipFill>
        <p:spPr>
          <a:xfrm>
            <a:off x="7124700" y="6146773"/>
            <a:ext cx="1727200" cy="414047"/>
          </a:xfrm>
          <a:prstGeom prst="rect">
            <a:avLst/>
          </a:prstGeom>
        </p:spPr>
      </p:pic>
    </p:spTree>
    <p:extLst>
      <p:ext uri="{BB962C8B-B14F-4D97-AF65-F5344CB8AC3E}">
        <p14:creationId xmlns:p14="http://schemas.microsoft.com/office/powerpoint/2010/main" val="1527264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5022"/>
            <a:ext cx="7772400" cy="1470025"/>
          </a:xfrm>
        </p:spPr>
        <p:txBody>
          <a:bodyPr/>
          <a:lstStyle/>
          <a:p>
            <a:r>
              <a:rPr lang="en-US" dirty="0" smtClean="0"/>
              <a:t>The New NIH </a:t>
            </a:r>
            <a:r>
              <a:rPr lang="en-US" dirty="0" err="1" smtClean="0"/>
              <a:t>Biosketch</a:t>
            </a:r>
            <a:endParaRPr lang="en-US" dirty="0"/>
          </a:p>
        </p:txBody>
      </p:sp>
      <p:pic>
        <p:nvPicPr>
          <p:cNvPr id="4" name="Picture 3" descr="biosketch grab.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436" y="1735047"/>
            <a:ext cx="7579764" cy="3188391"/>
          </a:xfrm>
          <a:prstGeom prst="rect">
            <a:avLst/>
          </a:prstGeom>
        </p:spPr>
      </p:pic>
      <p:pic>
        <p:nvPicPr>
          <p:cNvPr id="5" name="Picture 4" descr="emory hz logo.tiff"/>
          <p:cNvPicPr>
            <a:picLocks noChangeAspect="1"/>
          </p:cNvPicPr>
          <p:nvPr/>
        </p:nvPicPr>
        <p:blipFill rotWithShape="1">
          <a:blip r:embed="rId3">
            <a:extLst>
              <a:ext uri="{28A0092B-C50C-407E-A947-70E740481C1C}">
                <a14:useLocalDpi xmlns:a14="http://schemas.microsoft.com/office/drawing/2010/main" val="0"/>
              </a:ext>
            </a:extLst>
          </a:blip>
          <a:srcRect l="31982" t="2644" r="819" b="36702"/>
          <a:stretch/>
        </p:blipFill>
        <p:spPr>
          <a:xfrm>
            <a:off x="6832600" y="5918173"/>
            <a:ext cx="1727200" cy="414047"/>
          </a:xfrm>
          <a:prstGeom prst="rect">
            <a:avLst/>
          </a:prstGeom>
        </p:spPr>
      </p:pic>
    </p:spTree>
    <p:extLst>
      <p:ext uri="{BB962C8B-B14F-4D97-AF65-F5344CB8AC3E}">
        <p14:creationId xmlns:p14="http://schemas.microsoft.com/office/powerpoint/2010/main" val="13148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jpeg"/><Relationship Id="rId3" Type="http://schemas.openxmlformats.org/officeDocument/2006/relationships/image" Target="../media/image5.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oundr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Foundry">
      <a:majorFont>
        <a:latin typeface="Rockwell"/>
        <a:ea typeface=""/>
        <a:cs typeface=""/>
        <a:font script="Grek" typeface="Cambria"/>
        <a:font script="Cyrl" typeface="Cambria"/>
        <a:font script="Jpan" typeface="ＭＳ 明朝"/>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BGYN grand round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larity">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6.xml><?xml version="1.0" encoding="utf-8"?>
<a:theme xmlns:a="http://schemas.openxmlformats.org/drawingml/2006/main" name="Capital">
  <a:themeElements>
    <a:clrScheme name="Custom 29">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0000FF"/>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K award Session #1d">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Foundr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Foundry">
      <a:majorFont>
        <a:latin typeface="Rockwell"/>
        <a:ea typeface=""/>
        <a:cs typeface=""/>
        <a:font script="Grek" typeface="Cambria"/>
        <a:font script="Cyrl" typeface="Cambria"/>
        <a:font script="Jpan" typeface="ＭＳ 明朝"/>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2629</TotalTime>
  <Words>2688</Words>
  <Application>Microsoft Macintosh PowerPoint</Application>
  <PresentationFormat>On-screen Show (4:3)</PresentationFormat>
  <Paragraphs>257</Paragraphs>
  <Slides>47</Slides>
  <Notes>4</Notes>
  <HiddenSlides>0</HiddenSlides>
  <MMClips>0</MMClips>
  <ScaleCrop>false</ScaleCrop>
  <HeadingPairs>
    <vt:vector size="4" baseType="variant">
      <vt:variant>
        <vt:lpstr>Theme</vt:lpstr>
      </vt:variant>
      <vt:variant>
        <vt:i4>8</vt:i4>
      </vt:variant>
      <vt:variant>
        <vt:lpstr>Slide Titles</vt:lpstr>
      </vt:variant>
      <vt:variant>
        <vt:i4>47</vt:i4>
      </vt:variant>
    </vt:vector>
  </HeadingPairs>
  <TitlesOfParts>
    <vt:vector size="55" baseType="lpstr">
      <vt:lpstr>Default Theme</vt:lpstr>
      <vt:lpstr>Foundry</vt:lpstr>
      <vt:lpstr>OBGYN grand rounds</vt:lpstr>
      <vt:lpstr>1_Default Theme</vt:lpstr>
      <vt:lpstr>Clarity</vt:lpstr>
      <vt:lpstr>Capital</vt:lpstr>
      <vt:lpstr>K award Session #1d</vt:lpstr>
      <vt:lpstr>1_Foundry</vt:lpstr>
      <vt:lpstr>Demystifying the NEW NIH Biosketch</vt:lpstr>
      <vt:lpstr>FASEB Survey on Administrative Burden </vt:lpstr>
      <vt:lpstr>NIH’s response</vt:lpstr>
      <vt:lpstr>Comments from Rock Talk</vt:lpstr>
      <vt:lpstr>Comments from Rock Talk</vt:lpstr>
      <vt:lpstr>Comments from Rock Talk</vt:lpstr>
      <vt:lpstr>Comments from Rock Talk</vt:lpstr>
      <vt:lpstr>Advice: vent appropriately, then get over it</vt:lpstr>
      <vt:lpstr>The New NIH Biosketch</vt:lpstr>
      <vt:lpstr>What is the NIH Biosketch?</vt:lpstr>
      <vt:lpstr>PowerPoint Presentation</vt:lpstr>
      <vt:lpstr>What do Reviewers look for in the Biosketch?</vt:lpstr>
      <vt:lpstr>NIH Review Criterion that relies on the Biosketch</vt:lpstr>
      <vt:lpstr>What’s New for the Biosketch?</vt:lpstr>
      <vt:lpstr>Section C.  Contributions to Science (continued)</vt:lpstr>
      <vt:lpstr>New Biosketch Nuts &amp; Bolts</vt:lpstr>
      <vt:lpstr>Step #1 to making the transition</vt:lpstr>
      <vt:lpstr>Tools:   SciENcv - Science Experts Network Curriculum Vitae </vt:lpstr>
      <vt:lpstr>Biosketch Web page  http://grants.nih.gov/grants/funding/424/index.htm  </vt:lpstr>
      <vt:lpstr>PowerPoint Presentation</vt:lpstr>
      <vt:lpstr>Which Biosketch should I use?</vt:lpstr>
      <vt:lpstr>Sections of the NIH Biosketch</vt:lpstr>
      <vt:lpstr>PowerPoint Presentation</vt:lpstr>
      <vt:lpstr>A.  Personal Statement</vt:lpstr>
      <vt:lpstr>Suggestions for Writing Personal Statements</vt:lpstr>
      <vt:lpstr>PowerPoint Presentation</vt:lpstr>
      <vt:lpstr>If you are the PI of the grant….</vt:lpstr>
      <vt:lpstr>B.  Positions and Honors</vt:lpstr>
      <vt:lpstr>Example of creative subheader</vt:lpstr>
      <vt:lpstr>C.  Contributions to Science</vt:lpstr>
      <vt:lpstr>PowerPoint Presentation</vt:lpstr>
      <vt:lpstr>D. Research Support</vt:lpstr>
      <vt:lpstr>D. Research Support</vt:lpstr>
      <vt:lpstr>Thinking about my      “Contributions to Science”</vt:lpstr>
      <vt:lpstr>Rules</vt:lpstr>
      <vt:lpstr>Recommendations</vt:lpstr>
      <vt:lpstr>Take Home Message…</vt:lpstr>
      <vt:lpstr>SciENcv</vt:lpstr>
      <vt:lpstr>Handcrafted vs. mass produced</vt:lpstr>
      <vt:lpstr>Contributions to Science</vt:lpstr>
      <vt:lpstr>Humility vs. arrogance</vt:lpstr>
      <vt:lpstr>Assistant Professors</vt:lpstr>
      <vt:lpstr>Associate Professors</vt:lpstr>
      <vt:lpstr>Full Professors</vt:lpstr>
      <vt:lpstr>Instructions</vt:lpstr>
      <vt:lpstr>Strategy</vt:lpstr>
      <vt:lpstr>Help within RSPH </vt:lpstr>
    </vt:vector>
  </TitlesOfParts>
  <Company>Research Solutions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7.4.4   Special Instructions for 4.5 Senior/Key Person Profile(s) Component (fillable form page)</dc:title>
  <dc:creator>Janet Gross</dc:creator>
  <cp:lastModifiedBy>Janet Gross</cp:lastModifiedBy>
  <cp:revision>318</cp:revision>
  <cp:lastPrinted>2014-02-02T19:54:52Z</cp:lastPrinted>
  <dcterms:created xsi:type="dcterms:W3CDTF">2012-04-17T14:43:27Z</dcterms:created>
  <dcterms:modified xsi:type="dcterms:W3CDTF">2015-03-02T22:12:28Z</dcterms:modified>
</cp:coreProperties>
</file>