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81" r:id="rId2"/>
    <p:sldId id="258" r:id="rId3"/>
    <p:sldId id="260" r:id="rId4"/>
    <p:sldId id="264" r:id="rId5"/>
    <p:sldId id="265" r:id="rId6"/>
    <p:sldId id="266" r:id="rId7"/>
    <p:sldId id="267" r:id="rId8"/>
    <p:sldId id="269" r:id="rId9"/>
    <p:sldId id="271" r:id="rId10"/>
    <p:sldId id="273" r:id="rId11"/>
    <p:sldId id="274" r:id="rId12"/>
    <p:sldId id="275" r:id="rId13"/>
    <p:sldId id="277" r:id="rId14"/>
    <p:sldId id="279" r:id="rId15"/>
    <p:sldId id="287" r:id="rId16"/>
    <p:sldId id="283" r:id="rId17"/>
    <p:sldId id="285" r:id="rId18"/>
    <p:sldId id="289" r:id="rId19"/>
    <p:sldId id="290" r:id="rId20"/>
    <p:sldId id="292" r:id="rId21"/>
    <p:sldId id="293" r:id="rId22"/>
    <p:sldId id="294" r:id="rId23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220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90F39052-1CFD-4109-8739-FE1C87B05EE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66574598-9A4B-43FD-BC56-61C3E7107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3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i="1">
                <a:solidFill>
                  <a:schemeClr val="tx1"/>
                </a:solidFill>
                <a:latin typeface="Book Antiqua" pitchFamily="18" charset="0"/>
              </a:defRPr>
            </a:lvl1pPr>
            <a:lvl2pPr marL="755060" indent="-290408">
              <a:defRPr i="1">
                <a:solidFill>
                  <a:schemeClr val="tx1"/>
                </a:solidFill>
                <a:latin typeface="Book Antiqua" pitchFamily="18" charset="0"/>
              </a:defRPr>
            </a:lvl2pPr>
            <a:lvl3pPr marL="1161631" indent="-232326">
              <a:defRPr i="1">
                <a:solidFill>
                  <a:schemeClr val="tx1"/>
                </a:solidFill>
                <a:latin typeface="Book Antiqua" pitchFamily="18" charset="0"/>
              </a:defRPr>
            </a:lvl3pPr>
            <a:lvl4pPr marL="1626283" indent="-232326">
              <a:defRPr i="1">
                <a:solidFill>
                  <a:schemeClr val="tx1"/>
                </a:solidFill>
                <a:latin typeface="Book Antiqua" pitchFamily="18" charset="0"/>
              </a:defRPr>
            </a:lvl4pPr>
            <a:lvl5pPr marL="2090936" indent="-232326">
              <a:defRPr i="1">
                <a:solidFill>
                  <a:schemeClr val="tx1"/>
                </a:solidFill>
                <a:latin typeface="Book Antiqua" pitchFamily="18" charset="0"/>
              </a:defRPr>
            </a:lvl5pPr>
            <a:lvl6pPr marL="2555588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6pPr>
            <a:lvl7pPr marL="3020240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7pPr>
            <a:lvl8pPr marL="3484893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8pPr>
            <a:lvl9pPr marL="3949545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4352627F-35AF-458A-9E4E-D165A18EFB04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064D2-C830-4AEB-B5BD-6D6FB39512F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064D2-C830-4AEB-B5BD-6D6FB39512F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i="1">
                <a:solidFill>
                  <a:schemeClr val="tx1"/>
                </a:solidFill>
                <a:latin typeface="Book Antiqua" pitchFamily="18" charset="0"/>
              </a:defRPr>
            </a:lvl1pPr>
            <a:lvl2pPr marL="755060" indent="-290408">
              <a:defRPr i="1">
                <a:solidFill>
                  <a:schemeClr val="tx1"/>
                </a:solidFill>
                <a:latin typeface="Book Antiqua" pitchFamily="18" charset="0"/>
              </a:defRPr>
            </a:lvl2pPr>
            <a:lvl3pPr marL="1161631" indent="-232326">
              <a:defRPr i="1">
                <a:solidFill>
                  <a:schemeClr val="tx1"/>
                </a:solidFill>
                <a:latin typeface="Book Antiqua" pitchFamily="18" charset="0"/>
              </a:defRPr>
            </a:lvl3pPr>
            <a:lvl4pPr marL="1626283" indent="-232326">
              <a:defRPr i="1">
                <a:solidFill>
                  <a:schemeClr val="tx1"/>
                </a:solidFill>
                <a:latin typeface="Book Antiqua" pitchFamily="18" charset="0"/>
              </a:defRPr>
            </a:lvl4pPr>
            <a:lvl5pPr marL="2090936" indent="-232326">
              <a:defRPr i="1">
                <a:solidFill>
                  <a:schemeClr val="tx1"/>
                </a:solidFill>
                <a:latin typeface="Book Antiqua" pitchFamily="18" charset="0"/>
              </a:defRPr>
            </a:lvl5pPr>
            <a:lvl6pPr marL="2555588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6pPr>
            <a:lvl7pPr marL="3020240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7pPr>
            <a:lvl8pPr marL="3484893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8pPr>
            <a:lvl9pPr marL="3949545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5A6A4AD7-69D7-470B-86CB-CD16AAECF6AB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i="1">
                <a:solidFill>
                  <a:schemeClr val="tx1"/>
                </a:solidFill>
                <a:latin typeface="Book Antiqua" pitchFamily="18" charset="0"/>
              </a:defRPr>
            </a:lvl1pPr>
            <a:lvl2pPr marL="755060" indent="-290408">
              <a:defRPr i="1">
                <a:solidFill>
                  <a:schemeClr val="tx1"/>
                </a:solidFill>
                <a:latin typeface="Book Antiqua" pitchFamily="18" charset="0"/>
              </a:defRPr>
            </a:lvl2pPr>
            <a:lvl3pPr marL="1161631" indent="-232326">
              <a:defRPr i="1">
                <a:solidFill>
                  <a:schemeClr val="tx1"/>
                </a:solidFill>
                <a:latin typeface="Book Antiqua" pitchFamily="18" charset="0"/>
              </a:defRPr>
            </a:lvl3pPr>
            <a:lvl4pPr marL="1626283" indent="-232326">
              <a:defRPr i="1">
                <a:solidFill>
                  <a:schemeClr val="tx1"/>
                </a:solidFill>
                <a:latin typeface="Book Antiqua" pitchFamily="18" charset="0"/>
              </a:defRPr>
            </a:lvl4pPr>
            <a:lvl5pPr marL="2090936" indent="-232326">
              <a:defRPr i="1">
                <a:solidFill>
                  <a:schemeClr val="tx1"/>
                </a:solidFill>
                <a:latin typeface="Book Antiqua" pitchFamily="18" charset="0"/>
              </a:defRPr>
            </a:lvl5pPr>
            <a:lvl6pPr marL="2555588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6pPr>
            <a:lvl7pPr marL="3020240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7pPr>
            <a:lvl8pPr marL="3484893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8pPr>
            <a:lvl9pPr marL="3949545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66C5E606-866E-43FC-82C5-D116A0E7FD85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i="1">
                <a:solidFill>
                  <a:schemeClr val="tx1"/>
                </a:solidFill>
                <a:latin typeface="Book Antiqua" pitchFamily="18" charset="0"/>
              </a:defRPr>
            </a:lvl1pPr>
            <a:lvl2pPr marL="755060" indent="-290408">
              <a:defRPr i="1">
                <a:solidFill>
                  <a:schemeClr val="tx1"/>
                </a:solidFill>
                <a:latin typeface="Book Antiqua" pitchFamily="18" charset="0"/>
              </a:defRPr>
            </a:lvl2pPr>
            <a:lvl3pPr marL="1161631" indent="-232326">
              <a:defRPr i="1">
                <a:solidFill>
                  <a:schemeClr val="tx1"/>
                </a:solidFill>
                <a:latin typeface="Book Antiqua" pitchFamily="18" charset="0"/>
              </a:defRPr>
            </a:lvl3pPr>
            <a:lvl4pPr marL="1626283" indent="-232326">
              <a:defRPr i="1">
                <a:solidFill>
                  <a:schemeClr val="tx1"/>
                </a:solidFill>
                <a:latin typeface="Book Antiqua" pitchFamily="18" charset="0"/>
              </a:defRPr>
            </a:lvl4pPr>
            <a:lvl5pPr marL="2090936" indent="-232326">
              <a:defRPr i="1">
                <a:solidFill>
                  <a:schemeClr val="tx1"/>
                </a:solidFill>
                <a:latin typeface="Book Antiqua" pitchFamily="18" charset="0"/>
              </a:defRPr>
            </a:lvl5pPr>
            <a:lvl6pPr marL="2555588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6pPr>
            <a:lvl7pPr marL="3020240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7pPr>
            <a:lvl8pPr marL="3484893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8pPr>
            <a:lvl9pPr marL="3949545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214ABDED-C47A-459B-A277-ED1B6A20BAB2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i="1">
                <a:solidFill>
                  <a:schemeClr val="tx1"/>
                </a:solidFill>
                <a:latin typeface="Book Antiqua" pitchFamily="18" charset="0"/>
              </a:defRPr>
            </a:lvl1pPr>
            <a:lvl2pPr marL="755060" indent="-290408">
              <a:defRPr i="1">
                <a:solidFill>
                  <a:schemeClr val="tx1"/>
                </a:solidFill>
                <a:latin typeface="Book Antiqua" pitchFamily="18" charset="0"/>
              </a:defRPr>
            </a:lvl2pPr>
            <a:lvl3pPr marL="1161631" indent="-232326">
              <a:defRPr i="1">
                <a:solidFill>
                  <a:schemeClr val="tx1"/>
                </a:solidFill>
                <a:latin typeface="Book Antiqua" pitchFamily="18" charset="0"/>
              </a:defRPr>
            </a:lvl3pPr>
            <a:lvl4pPr marL="1626283" indent="-232326">
              <a:defRPr i="1">
                <a:solidFill>
                  <a:schemeClr val="tx1"/>
                </a:solidFill>
                <a:latin typeface="Book Antiqua" pitchFamily="18" charset="0"/>
              </a:defRPr>
            </a:lvl4pPr>
            <a:lvl5pPr marL="2090936" indent="-232326">
              <a:defRPr i="1">
                <a:solidFill>
                  <a:schemeClr val="tx1"/>
                </a:solidFill>
                <a:latin typeface="Book Antiqua" pitchFamily="18" charset="0"/>
              </a:defRPr>
            </a:lvl5pPr>
            <a:lvl6pPr marL="2555588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6pPr>
            <a:lvl7pPr marL="3020240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7pPr>
            <a:lvl8pPr marL="3484893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8pPr>
            <a:lvl9pPr marL="3949545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D241E2B4-6507-47C1-85EE-1EB9D4A5C2A5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i="1">
                <a:solidFill>
                  <a:schemeClr val="tx1"/>
                </a:solidFill>
                <a:latin typeface="Book Antiqua" pitchFamily="18" charset="0"/>
              </a:defRPr>
            </a:lvl1pPr>
            <a:lvl2pPr marL="755060" indent="-290408">
              <a:defRPr i="1">
                <a:solidFill>
                  <a:schemeClr val="tx1"/>
                </a:solidFill>
                <a:latin typeface="Book Antiqua" pitchFamily="18" charset="0"/>
              </a:defRPr>
            </a:lvl2pPr>
            <a:lvl3pPr marL="1161631" indent="-232326">
              <a:defRPr i="1">
                <a:solidFill>
                  <a:schemeClr val="tx1"/>
                </a:solidFill>
                <a:latin typeface="Book Antiqua" pitchFamily="18" charset="0"/>
              </a:defRPr>
            </a:lvl3pPr>
            <a:lvl4pPr marL="1626283" indent="-232326">
              <a:defRPr i="1">
                <a:solidFill>
                  <a:schemeClr val="tx1"/>
                </a:solidFill>
                <a:latin typeface="Book Antiqua" pitchFamily="18" charset="0"/>
              </a:defRPr>
            </a:lvl4pPr>
            <a:lvl5pPr marL="2090936" indent="-232326">
              <a:defRPr i="1">
                <a:solidFill>
                  <a:schemeClr val="tx1"/>
                </a:solidFill>
                <a:latin typeface="Book Antiqua" pitchFamily="18" charset="0"/>
              </a:defRPr>
            </a:lvl5pPr>
            <a:lvl6pPr marL="2555588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6pPr>
            <a:lvl7pPr marL="3020240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7pPr>
            <a:lvl8pPr marL="3484893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8pPr>
            <a:lvl9pPr marL="3949545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E67DB4E7-F3A9-429F-954D-79D62061A3D3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Great – you know all the terms, but what does it mean??  Let’s use the Aetna Student Health plan as an example.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i="1">
                <a:solidFill>
                  <a:schemeClr val="tx1"/>
                </a:solidFill>
                <a:latin typeface="Book Antiqua" pitchFamily="18" charset="0"/>
              </a:defRPr>
            </a:lvl1pPr>
            <a:lvl2pPr marL="755060" indent="-290408">
              <a:defRPr i="1">
                <a:solidFill>
                  <a:schemeClr val="tx1"/>
                </a:solidFill>
                <a:latin typeface="Book Antiqua" pitchFamily="18" charset="0"/>
              </a:defRPr>
            </a:lvl2pPr>
            <a:lvl3pPr marL="1161631" indent="-232326">
              <a:defRPr i="1">
                <a:solidFill>
                  <a:schemeClr val="tx1"/>
                </a:solidFill>
                <a:latin typeface="Book Antiqua" pitchFamily="18" charset="0"/>
              </a:defRPr>
            </a:lvl3pPr>
            <a:lvl4pPr marL="1626283" indent="-232326">
              <a:defRPr i="1">
                <a:solidFill>
                  <a:schemeClr val="tx1"/>
                </a:solidFill>
                <a:latin typeface="Book Antiqua" pitchFamily="18" charset="0"/>
              </a:defRPr>
            </a:lvl4pPr>
            <a:lvl5pPr marL="2090936" indent="-232326">
              <a:defRPr i="1">
                <a:solidFill>
                  <a:schemeClr val="tx1"/>
                </a:solidFill>
                <a:latin typeface="Book Antiqua" pitchFamily="18" charset="0"/>
              </a:defRPr>
            </a:lvl5pPr>
            <a:lvl6pPr marL="2555588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6pPr>
            <a:lvl7pPr marL="3020240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7pPr>
            <a:lvl8pPr marL="3484893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8pPr>
            <a:lvl9pPr marL="3949545" indent="-232326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A648579E-A656-455B-954B-B0E40994B717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3B3280-62B8-440E-89F4-E9B2075704C5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BCFCC3-CA5E-4FED-9C8B-A78E64CAE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B3280-62B8-440E-89F4-E9B2075704C5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CFCC3-CA5E-4FED-9C8B-A78E64CAE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B3280-62B8-440E-89F4-E9B2075704C5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CFCC3-CA5E-4FED-9C8B-A78E64CAE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772400" cy="1206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757F5-2DD8-42F3-8805-21AE4979A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20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772400" cy="1206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502B6-FC13-44A5-8B0D-7245696A6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357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B3280-62B8-440E-89F4-E9B2075704C5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CFCC3-CA5E-4FED-9C8B-A78E64CAE0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B3280-62B8-440E-89F4-E9B2075704C5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CFCC3-CA5E-4FED-9C8B-A78E64CAE0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B3280-62B8-440E-89F4-E9B2075704C5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CFCC3-CA5E-4FED-9C8B-A78E64CAE0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B3280-62B8-440E-89F4-E9B2075704C5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CFCC3-CA5E-4FED-9C8B-A78E64CAE0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B3280-62B8-440E-89F4-E9B2075704C5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CFCC3-CA5E-4FED-9C8B-A78E64CAE00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B3280-62B8-440E-89F4-E9B2075704C5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CFCC3-CA5E-4FED-9C8B-A78E64CAE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73B3280-62B8-440E-89F4-E9B2075704C5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CFCC3-CA5E-4FED-9C8B-A78E64CAE0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3B3280-62B8-440E-89F4-E9B2075704C5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BCFCC3-CA5E-4FED-9C8B-A78E64CAE00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73B3280-62B8-440E-89F4-E9B2075704C5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0BCFCC3-CA5E-4FED-9C8B-A78E64CAE0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health.emory.edu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aetnastudenthealth.com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tinyurl.com/EmoryStudentHealthPremium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tna.com/mobile" TargetMode="External"/><Relationship Id="rId2" Type="http://schemas.openxmlformats.org/officeDocument/2006/relationships/hyperlink" Target="http://www.aetnastudenthealth.com/emory" TargetMode="Externa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health.emory.edu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image" Target="file:///C:\Documents%20and%20Settings\mhuey\Desktop\EUCC%20logo.gif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Health Insurance in the U.S.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514600"/>
            <a:ext cx="8001000" cy="1752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 Guide for New International Students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Fall 2019</a:t>
            </a:r>
          </a:p>
        </p:txBody>
      </p:sp>
    </p:spTree>
    <p:extLst>
      <p:ext uri="{BB962C8B-B14F-4D97-AF65-F5344CB8AC3E}">
        <p14:creationId xmlns:p14="http://schemas.microsoft.com/office/powerpoint/2010/main" val="39977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5638800" cy="42973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Since this is the first time you have used your insurance plan, you need to pay your </a:t>
            </a:r>
            <a:r>
              <a:rPr lang="en-US" altLang="en-US" b="1" dirty="0" smtClean="0">
                <a:solidFill>
                  <a:srgbClr val="FF0000"/>
                </a:solidFill>
              </a:rPr>
              <a:t>deductible</a:t>
            </a:r>
            <a:r>
              <a:rPr lang="en-US" altLang="en-US" dirty="0" smtClean="0"/>
              <a:t> before the insurance company begins to pay their portion.  </a:t>
            </a:r>
          </a:p>
          <a:p>
            <a:pPr eaLnBrk="1" hangingPunct="1"/>
            <a:r>
              <a:rPr lang="en-US" altLang="en-US" dirty="0" smtClean="0"/>
              <a:t>Since you went to an in-network hospital, your deductible is </a:t>
            </a:r>
            <a:r>
              <a:rPr lang="en-US" altLang="en-US" b="1" dirty="0" smtClean="0"/>
              <a:t>$300.  </a:t>
            </a:r>
            <a:r>
              <a:rPr lang="en-US" altLang="en-US" dirty="0" smtClean="0"/>
              <a:t>This leaves </a:t>
            </a:r>
            <a:r>
              <a:rPr lang="en-US" altLang="en-US" b="1" dirty="0" smtClean="0"/>
              <a:t>$1,125 </a:t>
            </a:r>
            <a:r>
              <a:rPr lang="en-US" altLang="en-US" dirty="0" smtClean="0"/>
              <a:t>still to be paid.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>
          <a:xfrm>
            <a:off x="1828800" y="685800"/>
            <a:ext cx="68580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Putting It All Together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0" y="1905000"/>
            <a:ext cx="2743200" cy="107721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</a:rPr>
              <a:t>Bill so far: 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Emergency Room co-pay: </a:t>
            </a:r>
            <a:r>
              <a:rPr lang="en-US" sz="1600" dirty="0" smtClean="0">
                <a:latin typeface="+mn-lt"/>
              </a:rPr>
              <a:t>$75</a:t>
            </a:r>
            <a:endParaRPr lang="en-US" sz="1600" dirty="0">
              <a:latin typeface="+mn-lt"/>
            </a:endParaRPr>
          </a:p>
          <a:p>
            <a:pPr>
              <a:defRPr/>
            </a:pPr>
            <a:r>
              <a:rPr lang="en-US" sz="1600" dirty="0">
                <a:latin typeface="+mn-lt"/>
              </a:rPr>
              <a:t>Deductible: </a:t>
            </a:r>
            <a:r>
              <a:rPr lang="en-US" sz="1600" dirty="0" smtClean="0">
                <a:latin typeface="+mn-lt"/>
              </a:rPr>
              <a:t>$300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9086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5638800" cy="42973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At an in-network hospital, Aetna will pay </a:t>
            </a:r>
            <a:r>
              <a:rPr lang="en-US" altLang="en-US" b="1" dirty="0" smtClean="0"/>
              <a:t>80%</a:t>
            </a:r>
            <a:r>
              <a:rPr lang="en-US" altLang="en-US" dirty="0" smtClean="0"/>
              <a:t> of the bill after you have paid the deductible.  You are responsible for the other </a:t>
            </a:r>
            <a:r>
              <a:rPr lang="en-US" altLang="en-US" b="1" dirty="0" smtClean="0"/>
              <a:t>20%</a:t>
            </a:r>
            <a:r>
              <a:rPr lang="en-US" altLang="en-US" dirty="0" smtClean="0"/>
              <a:t>.  This is your co-insurance.</a:t>
            </a:r>
          </a:p>
          <a:p>
            <a:pPr eaLnBrk="1" hangingPunct="1"/>
            <a:r>
              <a:rPr lang="en-US" altLang="en-US" dirty="0" smtClean="0"/>
              <a:t>For your emergency room visit, Aetna will pay </a:t>
            </a:r>
            <a:r>
              <a:rPr lang="en-US" altLang="en-US" b="1" dirty="0" smtClean="0"/>
              <a:t>$900</a:t>
            </a:r>
            <a:r>
              <a:rPr lang="en-US" altLang="en-US" dirty="0" smtClean="0"/>
              <a:t>.</a:t>
            </a:r>
          </a:p>
          <a:p>
            <a:pPr eaLnBrk="1" hangingPunct="1"/>
            <a:r>
              <a:rPr lang="en-US" altLang="en-US" dirty="0" smtClean="0"/>
              <a:t>You will be responsible for the additional </a:t>
            </a:r>
            <a:r>
              <a:rPr lang="en-US" altLang="en-US" b="1" dirty="0" smtClean="0"/>
              <a:t>$225</a:t>
            </a:r>
            <a:r>
              <a:rPr lang="en-US" altLang="en-US" dirty="0" smtClean="0"/>
              <a:t>.  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1843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Putting It All Together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0" y="1905000"/>
            <a:ext cx="2743200" cy="132343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</a:rPr>
              <a:t>Your bill so far: 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Emergency Room co-pay: </a:t>
            </a:r>
            <a:r>
              <a:rPr lang="en-US" sz="1600" dirty="0" smtClean="0">
                <a:latin typeface="+mn-lt"/>
              </a:rPr>
              <a:t>$75</a:t>
            </a:r>
            <a:endParaRPr lang="en-US" sz="1600" dirty="0">
              <a:latin typeface="+mn-lt"/>
            </a:endParaRPr>
          </a:p>
          <a:p>
            <a:pPr>
              <a:defRPr/>
            </a:pPr>
            <a:r>
              <a:rPr lang="en-US" sz="1600" dirty="0">
                <a:latin typeface="+mn-lt"/>
              </a:rPr>
              <a:t>Deductible: </a:t>
            </a:r>
            <a:r>
              <a:rPr lang="en-US" sz="1600" dirty="0" smtClean="0">
                <a:latin typeface="+mn-lt"/>
              </a:rPr>
              <a:t>$300</a:t>
            </a:r>
            <a:endParaRPr lang="en-US" sz="1600" dirty="0">
              <a:latin typeface="+mn-lt"/>
            </a:endParaRPr>
          </a:p>
          <a:p>
            <a:pPr>
              <a:defRPr/>
            </a:pPr>
            <a:r>
              <a:rPr lang="en-US" sz="1600" dirty="0">
                <a:latin typeface="+mn-lt"/>
              </a:rPr>
              <a:t>Co-insurance: </a:t>
            </a:r>
            <a:r>
              <a:rPr lang="en-US" sz="1600" dirty="0" smtClean="0">
                <a:latin typeface="+mn-lt"/>
              </a:rPr>
              <a:t>$225</a:t>
            </a:r>
            <a:endParaRPr lang="en-US" sz="16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0" y="3228439"/>
            <a:ext cx="2743200" cy="5842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</a:rPr>
              <a:t>Aetna’s bill so far: 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Co-insurance: </a:t>
            </a:r>
            <a:r>
              <a:rPr lang="en-US" sz="1600" dirty="0" smtClean="0">
                <a:latin typeface="+mn-lt"/>
              </a:rPr>
              <a:t>$</a:t>
            </a:r>
            <a:r>
              <a:rPr lang="en-US" sz="1600" dirty="0" smtClean="0"/>
              <a:t>900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3743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5638800" cy="4297363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 smtClean="0"/>
              <a:t>Your doctor also gave you a prescription for antibiotics that you need to fill at a pharmacy.  The cost of the antibiotics is $60.</a:t>
            </a:r>
          </a:p>
          <a:p>
            <a:pPr eaLnBrk="1" hangingPunct="1"/>
            <a:r>
              <a:rPr lang="en-US" altLang="en-US" dirty="0" smtClean="0"/>
              <a:t>For a generic prescription, you pay a </a:t>
            </a:r>
            <a:r>
              <a:rPr lang="en-US" altLang="en-US" b="1" dirty="0" smtClean="0"/>
              <a:t>$15 </a:t>
            </a:r>
            <a:r>
              <a:rPr lang="en-US" altLang="en-US" b="1" dirty="0" smtClean="0">
                <a:solidFill>
                  <a:srgbClr val="FF0000"/>
                </a:solidFill>
              </a:rPr>
              <a:t>co-payment</a:t>
            </a:r>
            <a:r>
              <a:rPr lang="en-US" altLang="en-US" dirty="0" smtClean="0">
                <a:solidFill>
                  <a:srgbClr val="FF0000"/>
                </a:solidFill>
              </a:rPr>
              <a:t>.  </a:t>
            </a:r>
          </a:p>
          <a:p>
            <a:pPr eaLnBrk="1" hangingPunct="1"/>
            <a:r>
              <a:rPr lang="en-US" altLang="en-US" dirty="0" smtClean="0"/>
              <a:t>The insurance company pays for the rest of the medication, up to at an unlimited amount per year.  For this prescription, they will pay the remaining </a:t>
            </a:r>
            <a:r>
              <a:rPr lang="en-US" altLang="en-US" b="1" dirty="0" smtClean="0"/>
              <a:t>$45</a:t>
            </a:r>
            <a:r>
              <a:rPr lang="en-US" altLang="en-US" dirty="0" smtClean="0"/>
              <a:t>.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19459" name="Title 2"/>
          <p:cNvSpPr>
            <a:spLocks noGrp="1"/>
          </p:cNvSpPr>
          <p:nvPr>
            <p:ph type="title"/>
          </p:nvPr>
        </p:nvSpPr>
        <p:spPr>
          <a:xfrm>
            <a:off x="1524000" y="704088"/>
            <a:ext cx="71628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Putting It All Together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0" y="1905000"/>
            <a:ext cx="274320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</a:rPr>
              <a:t>Your bill so far: 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Emergency Room co-pay: </a:t>
            </a:r>
            <a:r>
              <a:rPr lang="en-US" sz="1600" dirty="0" smtClean="0">
                <a:latin typeface="+mn-lt"/>
              </a:rPr>
              <a:t>$75</a:t>
            </a:r>
            <a:endParaRPr lang="en-US" sz="1600" dirty="0">
              <a:latin typeface="+mn-lt"/>
            </a:endParaRPr>
          </a:p>
          <a:p>
            <a:pPr>
              <a:defRPr/>
            </a:pPr>
            <a:r>
              <a:rPr lang="en-US" sz="1600" dirty="0">
                <a:latin typeface="+mn-lt"/>
              </a:rPr>
              <a:t>Deductible: </a:t>
            </a:r>
            <a:r>
              <a:rPr lang="en-US" sz="1600" dirty="0" smtClean="0">
                <a:latin typeface="+mn-lt"/>
              </a:rPr>
              <a:t>$300</a:t>
            </a:r>
            <a:endParaRPr lang="en-US" sz="1600" dirty="0">
              <a:latin typeface="+mn-lt"/>
            </a:endParaRPr>
          </a:p>
          <a:p>
            <a:pPr>
              <a:defRPr/>
            </a:pPr>
            <a:r>
              <a:rPr lang="en-US" sz="1600" dirty="0">
                <a:latin typeface="+mn-lt"/>
              </a:rPr>
              <a:t>Co-insurance: </a:t>
            </a:r>
            <a:r>
              <a:rPr lang="en-US" sz="1600" dirty="0" smtClean="0">
                <a:latin typeface="+mn-lt"/>
              </a:rPr>
              <a:t>$225</a:t>
            </a:r>
            <a:endParaRPr lang="en-US" sz="1600" dirty="0">
              <a:latin typeface="+mn-lt"/>
            </a:endParaRPr>
          </a:p>
          <a:p>
            <a:pPr>
              <a:defRPr/>
            </a:pPr>
            <a:r>
              <a:rPr lang="en-US" sz="1600" dirty="0">
                <a:latin typeface="+mn-lt"/>
              </a:rPr>
              <a:t>Prescription: $15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3731469"/>
            <a:ext cx="2743200" cy="83026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</a:rPr>
              <a:t>Aetna’s bill so far: 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Co-insurance: </a:t>
            </a:r>
            <a:r>
              <a:rPr lang="en-US" sz="1600" dirty="0" smtClean="0">
                <a:latin typeface="+mn-lt"/>
              </a:rPr>
              <a:t>$</a:t>
            </a:r>
            <a:r>
              <a:rPr lang="en-US" sz="1600" dirty="0" smtClean="0"/>
              <a:t>900</a:t>
            </a:r>
            <a:endParaRPr lang="en-US" sz="1600" dirty="0">
              <a:latin typeface="+mn-lt"/>
            </a:endParaRPr>
          </a:p>
          <a:p>
            <a:pPr>
              <a:defRPr/>
            </a:pPr>
            <a:r>
              <a:rPr lang="en-US" sz="1600" dirty="0">
                <a:latin typeface="+mn-lt"/>
              </a:rPr>
              <a:t>Prescription: $45</a:t>
            </a:r>
          </a:p>
        </p:txBody>
      </p:sp>
    </p:spTree>
    <p:extLst>
      <p:ext uri="{BB962C8B-B14F-4D97-AF65-F5344CB8AC3E}">
        <p14:creationId xmlns:p14="http://schemas.microsoft.com/office/powerpoint/2010/main" val="3674424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5638800" cy="42973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mtClean="0"/>
              <a:t>A week later, you go to the doctor to have your stitches removed.  At the doctor, you pay your </a:t>
            </a:r>
            <a:r>
              <a:rPr lang="en-US" altLang="en-US" b="1" smtClean="0"/>
              <a:t>$25 co-payment</a:t>
            </a:r>
            <a:r>
              <a:rPr lang="en-US" altLang="en-US" smtClean="0"/>
              <a:t>.</a:t>
            </a:r>
          </a:p>
          <a:p>
            <a:pPr eaLnBrk="1" hangingPunct="1"/>
            <a:r>
              <a:rPr lang="en-US" altLang="en-US" smtClean="0"/>
              <a:t>Your bill for the doctor’s visit is $200.  </a:t>
            </a:r>
          </a:p>
          <a:p>
            <a:pPr eaLnBrk="1" hangingPunct="1"/>
            <a:r>
              <a:rPr lang="en-US" altLang="en-US" smtClean="0"/>
              <a:t>Since your co-insurance is 20%, you pay </a:t>
            </a:r>
            <a:r>
              <a:rPr lang="en-US" altLang="en-US" b="1" smtClean="0"/>
              <a:t>$40</a:t>
            </a:r>
            <a:r>
              <a:rPr lang="en-US" altLang="en-US" smtClean="0"/>
              <a:t>.</a:t>
            </a:r>
          </a:p>
          <a:p>
            <a:pPr eaLnBrk="1" hangingPunct="1"/>
            <a:r>
              <a:rPr lang="en-US" altLang="en-US" smtClean="0"/>
              <a:t>Aetna pays the remaining </a:t>
            </a:r>
            <a:r>
              <a:rPr lang="en-US" altLang="en-US" b="1" smtClean="0"/>
              <a:t>$160</a:t>
            </a:r>
            <a:r>
              <a:rPr lang="en-US" altLang="en-US" smtClean="0"/>
              <a:t>.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2048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Putting It All Together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0" y="1905000"/>
            <a:ext cx="2895600" cy="181588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latin typeface="+mn-lt"/>
              </a:rPr>
              <a:t>Your bill so far: </a:t>
            </a:r>
          </a:p>
          <a:p>
            <a:pPr>
              <a:defRPr/>
            </a:pPr>
            <a:r>
              <a:rPr lang="en-US" sz="1400" dirty="0">
                <a:latin typeface="+mn-lt"/>
              </a:rPr>
              <a:t>Emergency Room co-pay: </a:t>
            </a:r>
            <a:r>
              <a:rPr lang="en-US" sz="1400" dirty="0" smtClean="0">
                <a:latin typeface="+mn-lt"/>
              </a:rPr>
              <a:t>$75</a:t>
            </a:r>
            <a:endParaRPr lang="en-US" sz="1400" dirty="0">
              <a:latin typeface="+mn-lt"/>
            </a:endParaRPr>
          </a:p>
          <a:p>
            <a:pPr>
              <a:defRPr/>
            </a:pPr>
            <a:r>
              <a:rPr lang="en-US" sz="1400" dirty="0">
                <a:latin typeface="+mn-lt"/>
              </a:rPr>
              <a:t>Deductible: </a:t>
            </a:r>
            <a:r>
              <a:rPr lang="en-US" sz="1400" dirty="0" smtClean="0">
                <a:latin typeface="+mn-lt"/>
              </a:rPr>
              <a:t>$300</a:t>
            </a:r>
            <a:endParaRPr lang="en-US" sz="1400" dirty="0">
              <a:latin typeface="+mn-lt"/>
            </a:endParaRPr>
          </a:p>
          <a:p>
            <a:pPr>
              <a:defRPr/>
            </a:pPr>
            <a:r>
              <a:rPr lang="en-US" sz="1400" dirty="0">
                <a:latin typeface="+mn-lt"/>
              </a:rPr>
              <a:t>Co-insurance: </a:t>
            </a:r>
            <a:r>
              <a:rPr lang="en-US" sz="1400" dirty="0" smtClean="0">
                <a:latin typeface="+mn-lt"/>
              </a:rPr>
              <a:t>$225</a:t>
            </a:r>
            <a:endParaRPr lang="en-US" sz="1400" dirty="0">
              <a:latin typeface="+mn-lt"/>
            </a:endParaRPr>
          </a:p>
          <a:p>
            <a:pPr>
              <a:defRPr/>
            </a:pPr>
            <a:r>
              <a:rPr lang="en-US" sz="1400" dirty="0">
                <a:latin typeface="+mn-lt"/>
              </a:rPr>
              <a:t>Prescription: $15</a:t>
            </a:r>
          </a:p>
          <a:p>
            <a:pPr>
              <a:defRPr/>
            </a:pPr>
            <a:r>
              <a:rPr lang="en-US" sz="1400" dirty="0">
                <a:latin typeface="+mn-lt"/>
              </a:rPr>
              <a:t>Doctor’s visit co-pay: $25</a:t>
            </a:r>
          </a:p>
          <a:p>
            <a:pPr>
              <a:defRPr/>
            </a:pPr>
            <a:r>
              <a:rPr lang="en-US" sz="1400" dirty="0">
                <a:latin typeface="+mn-lt"/>
              </a:rPr>
              <a:t>Doctor’s visit co-insurance: $40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4122738"/>
            <a:ext cx="2895600" cy="116955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latin typeface="+mn-lt"/>
              </a:rPr>
              <a:t>Aetna’s bill so far: </a:t>
            </a:r>
          </a:p>
          <a:p>
            <a:pPr>
              <a:defRPr/>
            </a:pPr>
            <a:r>
              <a:rPr lang="en-US" sz="1400" dirty="0">
                <a:latin typeface="+mn-lt"/>
              </a:rPr>
              <a:t>Co-insurance: </a:t>
            </a:r>
            <a:r>
              <a:rPr lang="en-US" sz="1400" dirty="0" smtClean="0">
                <a:latin typeface="+mn-lt"/>
              </a:rPr>
              <a:t>$</a:t>
            </a:r>
            <a:r>
              <a:rPr lang="en-US" sz="1400" dirty="0" smtClean="0"/>
              <a:t>900</a:t>
            </a:r>
            <a:endParaRPr lang="en-US" sz="1400" dirty="0">
              <a:latin typeface="+mn-lt"/>
            </a:endParaRPr>
          </a:p>
          <a:p>
            <a:pPr>
              <a:defRPr/>
            </a:pPr>
            <a:r>
              <a:rPr lang="en-US" sz="1400" dirty="0">
                <a:latin typeface="+mn-lt"/>
              </a:rPr>
              <a:t>Prescription: $45</a:t>
            </a:r>
          </a:p>
          <a:p>
            <a:pPr>
              <a:defRPr/>
            </a:pPr>
            <a:r>
              <a:rPr lang="en-US" sz="1400" dirty="0">
                <a:latin typeface="+mn-lt"/>
              </a:rPr>
              <a:t>Doctor’s visit co-insurance: $160</a:t>
            </a:r>
          </a:p>
        </p:txBody>
      </p:sp>
    </p:spTree>
    <p:extLst>
      <p:ext uri="{BB962C8B-B14F-4D97-AF65-F5344CB8AC3E}">
        <p14:creationId xmlns:p14="http://schemas.microsoft.com/office/powerpoint/2010/main" val="3364318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2"/>
          <p:cNvSpPr>
            <a:spLocks noGrp="1"/>
          </p:cNvSpPr>
          <p:nvPr>
            <p:ph type="title"/>
          </p:nvPr>
        </p:nvSpPr>
        <p:spPr>
          <a:xfrm>
            <a:off x="1447800" y="704088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Final Bill: $1,760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1865313"/>
            <a:ext cx="3276600" cy="255454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</a:rPr>
              <a:t>Your costs: 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Emergency Room co-pay: </a:t>
            </a:r>
            <a:r>
              <a:rPr lang="en-US" sz="1600" dirty="0" smtClean="0">
                <a:latin typeface="+mn-lt"/>
              </a:rPr>
              <a:t>$75</a:t>
            </a:r>
            <a:endParaRPr lang="en-US" sz="1600" dirty="0">
              <a:latin typeface="+mn-lt"/>
            </a:endParaRPr>
          </a:p>
          <a:p>
            <a:pPr>
              <a:defRPr/>
            </a:pPr>
            <a:r>
              <a:rPr lang="en-US" sz="1600" dirty="0">
                <a:latin typeface="+mn-lt"/>
              </a:rPr>
              <a:t>Deductible: </a:t>
            </a:r>
            <a:r>
              <a:rPr lang="en-US" sz="1600" dirty="0" smtClean="0">
                <a:latin typeface="+mn-lt"/>
              </a:rPr>
              <a:t>$300</a:t>
            </a:r>
            <a:endParaRPr lang="en-US" sz="1600" dirty="0">
              <a:latin typeface="+mn-lt"/>
            </a:endParaRPr>
          </a:p>
          <a:p>
            <a:pPr>
              <a:defRPr/>
            </a:pPr>
            <a:r>
              <a:rPr lang="en-US" sz="1600" dirty="0">
                <a:latin typeface="+mn-lt"/>
              </a:rPr>
              <a:t>Co-insurance: $</a:t>
            </a:r>
            <a:r>
              <a:rPr lang="en-US" sz="1600" dirty="0" smtClean="0">
                <a:latin typeface="+mn-lt"/>
              </a:rPr>
              <a:t>225</a:t>
            </a:r>
            <a:endParaRPr lang="en-US" sz="1600" dirty="0">
              <a:latin typeface="+mn-lt"/>
            </a:endParaRPr>
          </a:p>
          <a:p>
            <a:pPr>
              <a:defRPr/>
            </a:pPr>
            <a:r>
              <a:rPr lang="en-US" sz="1600" dirty="0">
                <a:latin typeface="+mn-lt"/>
              </a:rPr>
              <a:t>Prescription: $15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Doctor’s visit co-pay: $25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Doctor’s visit co-insurance: $40</a:t>
            </a:r>
          </a:p>
          <a:p>
            <a:pPr>
              <a:defRPr/>
            </a:pPr>
            <a:endParaRPr lang="en-US" sz="1600" dirty="0">
              <a:latin typeface="+mn-lt"/>
            </a:endParaRPr>
          </a:p>
          <a:p>
            <a:pPr>
              <a:defRPr/>
            </a:pPr>
            <a:r>
              <a:rPr lang="en-US" sz="1600" b="1" dirty="0">
                <a:latin typeface="+mn-lt"/>
              </a:rPr>
              <a:t>Total: </a:t>
            </a:r>
            <a:r>
              <a:rPr lang="en-US" sz="1600" b="1" dirty="0" smtClean="0">
                <a:latin typeface="+mn-lt"/>
              </a:rPr>
              <a:t>$</a:t>
            </a:r>
            <a:r>
              <a:rPr lang="en-US" sz="1600" b="1" dirty="0" smtClean="0"/>
              <a:t>680</a:t>
            </a:r>
            <a:endParaRPr lang="en-US" sz="1600" b="1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1850358"/>
            <a:ext cx="3260221" cy="255454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</a:rPr>
              <a:t>Aetna’s costs: 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Co-insurance: </a:t>
            </a:r>
            <a:r>
              <a:rPr lang="en-US" sz="1600" dirty="0" smtClean="0">
                <a:latin typeface="+mn-lt"/>
              </a:rPr>
              <a:t>$</a:t>
            </a:r>
            <a:r>
              <a:rPr lang="en-US" sz="1600" dirty="0" smtClean="0"/>
              <a:t>900</a:t>
            </a:r>
            <a:endParaRPr lang="en-US" sz="1600" dirty="0">
              <a:latin typeface="+mn-lt"/>
            </a:endParaRPr>
          </a:p>
          <a:p>
            <a:pPr>
              <a:defRPr/>
            </a:pPr>
            <a:r>
              <a:rPr lang="en-US" sz="1600" dirty="0">
                <a:latin typeface="+mn-lt"/>
              </a:rPr>
              <a:t>Prescription: $45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Doctor’s visit co-insurance: $160</a:t>
            </a:r>
          </a:p>
          <a:p>
            <a:pPr>
              <a:defRPr/>
            </a:pPr>
            <a:endParaRPr lang="en-US" sz="1600" dirty="0">
              <a:latin typeface="+mn-lt"/>
            </a:endParaRPr>
          </a:p>
          <a:p>
            <a:pPr>
              <a:defRPr/>
            </a:pPr>
            <a:endParaRPr lang="en-US" sz="1600" dirty="0">
              <a:latin typeface="+mn-lt"/>
            </a:endParaRPr>
          </a:p>
          <a:p>
            <a:pPr>
              <a:defRPr/>
            </a:pPr>
            <a:endParaRPr lang="en-US" sz="1600" dirty="0">
              <a:latin typeface="+mn-lt"/>
            </a:endParaRPr>
          </a:p>
          <a:p>
            <a:pPr>
              <a:defRPr/>
            </a:pPr>
            <a:endParaRPr lang="en-US" sz="1600" dirty="0">
              <a:latin typeface="+mn-lt"/>
            </a:endParaRPr>
          </a:p>
          <a:p>
            <a:pPr>
              <a:defRPr/>
            </a:pPr>
            <a:r>
              <a:rPr lang="en-US" sz="1600" b="1" dirty="0">
                <a:latin typeface="+mn-lt"/>
              </a:rPr>
              <a:t>Total: $</a:t>
            </a:r>
            <a:r>
              <a:rPr lang="en-US" sz="1600" b="1" dirty="0" smtClean="0">
                <a:latin typeface="+mn-lt"/>
              </a:rPr>
              <a:t>1,105</a:t>
            </a:r>
            <a:endParaRPr lang="en-US" sz="1600" b="1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4495800"/>
            <a:ext cx="794480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latin typeface="+mn-lt"/>
              </a:rPr>
              <a:t>Without health insurance, you would have had to pay the full $</a:t>
            </a:r>
            <a:r>
              <a:rPr lang="en-US" i="0" dirty="0" smtClean="0">
                <a:latin typeface="+mn-lt"/>
              </a:rPr>
              <a:t>1,760.</a:t>
            </a:r>
            <a:endParaRPr lang="en-US" i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0534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19200" y="457200"/>
            <a:ext cx="77724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 smtClean="0">
                <a:cs typeface="Times New Roman" pitchFamily="18" charset="0"/>
              </a:rPr>
              <a:t>Medical Insurance:  Every student, every year</a:t>
            </a:r>
            <a:r>
              <a:rPr lang="en-US" sz="2800" b="1" dirty="0" smtClean="0">
                <a:cs typeface="Times New Roman" pitchFamily="18" charset="0"/>
              </a:rPr>
              <a:t>  </a:t>
            </a:r>
            <a:endParaRPr lang="en-US" sz="3200" dirty="0" smtClean="0">
              <a:cs typeface="Times New Roman" pitchFamily="18" charset="0"/>
            </a:endParaRPr>
          </a:p>
        </p:txBody>
      </p:sp>
      <p:sp>
        <p:nvSpPr>
          <p:cNvPr id="21506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1447800" y="1600200"/>
            <a:ext cx="7467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cs typeface="Times New Roman" pitchFamily="18" charset="0"/>
              </a:rPr>
              <a:t>All Emory students </a:t>
            </a:r>
            <a:r>
              <a:rPr lang="en-US" sz="2000" u="sng" dirty="0" smtClean="0">
                <a:cs typeface="Times New Roman" pitchFamily="18" charset="0"/>
              </a:rPr>
              <a:t>must </a:t>
            </a:r>
            <a:r>
              <a:rPr lang="en-US" sz="2000" dirty="0" smtClean="0">
                <a:cs typeface="Times New Roman" pitchFamily="18" charset="0"/>
              </a:rPr>
              <a:t>have health insurance that is valid </a:t>
            </a:r>
            <a:r>
              <a:rPr lang="en-US" sz="2000" u="sng" dirty="0" smtClean="0">
                <a:cs typeface="Times New Roman" pitchFamily="18" charset="0"/>
              </a:rPr>
              <a:t>in Atlanta</a:t>
            </a:r>
          </a:p>
          <a:p>
            <a:pPr eaLnBrk="1" hangingPunct="1">
              <a:lnSpc>
                <a:spcPct val="90000"/>
              </a:lnSpc>
            </a:pPr>
            <a:endParaRPr lang="en-US" sz="2000" u="sng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cs typeface="Times New Roman" pitchFamily="18" charset="0"/>
              </a:rPr>
              <a:t>All students who wish to use their own insurance plan must complete the mandatory insurance waiver process on-line via OPUS </a:t>
            </a:r>
            <a:r>
              <a:rPr lang="en-US" sz="2000" u="sng" dirty="0" smtClean="0">
                <a:cs typeface="Times New Roman" pitchFamily="18" charset="0"/>
              </a:rPr>
              <a:t>each year</a:t>
            </a:r>
            <a:r>
              <a:rPr lang="en-US" sz="2000" dirty="0" smtClean="0">
                <a:cs typeface="Times New Roman" pitchFamily="18" charset="0"/>
              </a:rPr>
              <a:t> while enrolled at Emory </a:t>
            </a:r>
          </a:p>
          <a:p>
            <a:pPr marL="109728" indent="0" eaLnBrk="1" hangingPunct="1">
              <a:lnSpc>
                <a:spcPct val="90000"/>
              </a:lnSpc>
              <a:buNone/>
            </a:pPr>
            <a:endParaRPr lang="en-US" sz="20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cs typeface="Times New Roman" pitchFamily="18" charset="0"/>
              </a:rPr>
              <a:t>You must certify that your insurance plan meets certain criteria in order to be given a waiver. </a:t>
            </a:r>
            <a:r>
              <a:rPr lang="en-US" sz="1800" dirty="0" smtClean="0">
                <a:solidFill>
                  <a:srgbClr val="FF0000"/>
                </a:solidFill>
                <a:cs typeface="Times New Roman" pitchFamily="18" charset="0"/>
              </a:rPr>
              <a:t>DEADLINE AUG 28</a:t>
            </a:r>
            <a:r>
              <a:rPr lang="en-US" sz="1800" baseline="30000" dirty="0" smtClean="0">
                <a:solidFill>
                  <a:srgbClr val="FF0000"/>
                </a:solidFill>
                <a:cs typeface="Times New Roman" pitchFamily="18" charset="0"/>
              </a:rPr>
              <a:t>th</a:t>
            </a:r>
            <a:r>
              <a:rPr lang="en-US" sz="18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cs typeface="Times New Roman" pitchFamily="18" charset="0"/>
              </a:rPr>
              <a:t>EUSHS Insurance Office: 404-727-7560 or email us at: mandatoryinsurancelistserv.cc.emory.edu</a:t>
            </a:r>
            <a:r>
              <a:rPr lang="en-US" sz="2000" b="1" dirty="0" smtClean="0">
                <a:cs typeface="Times New Roman" pitchFamily="18" charset="0"/>
              </a:rPr>
              <a:t>.. </a:t>
            </a:r>
          </a:p>
        </p:txBody>
      </p:sp>
      <p:sp>
        <p:nvSpPr>
          <p:cNvPr id="21508" name="Rectangle 1034"/>
          <p:cNvSpPr>
            <a:spLocks noChangeArrowheads="1"/>
          </p:cNvSpPr>
          <p:nvPr/>
        </p:nvSpPr>
        <p:spPr bwMode="auto">
          <a:xfrm>
            <a:off x="3571875" y="1938338"/>
            <a:ext cx="1785938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7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924800" cy="12065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cs typeface="Times New Roman" pitchFamily="18" charset="0"/>
              </a:rPr>
              <a:t>     The Emory Student </a:t>
            </a:r>
            <a:r>
              <a:rPr lang="en-US" sz="3600" dirty="0" smtClean="0">
                <a:cs typeface="Times New Roman" pitchFamily="18" charset="0"/>
              </a:rPr>
              <a:t>Health </a:t>
            </a:r>
            <a:br>
              <a:rPr lang="en-US" sz="3600" dirty="0" smtClean="0">
                <a:cs typeface="Times New Roman" pitchFamily="18" charset="0"/>
              </a:rPr>
            </a:br>
            <a:r>
              <a:rPr lang="en-US" sz="3600" dirty="0">
                <a:cs typeface="Times New Roman" pitchFamily="18" charset="0"/>
              </a:rPr>
              <a:t> </a:t>
            </a:r>
            <a:r>
              <a:rPr lang="en-US" sz="3600" dirty="0" smtClean="0">
                <a:cs typeface="Times New Roman" pitchFamily="18" charset="0"/>
              </a:rPr>
              <a:t>            Insurance </a:t>
            </a:r>
            <a:r>
              <a:rPr lang="en-US" sz="3600" b="1" dirty="0" smtClean="0">
                <a:cs typeface="Times New Roman" pitchFamily="18" charset="0"/>
              </a:rPr>
              <a:t>Plan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676400"/>
            <a:ext cx="6858000" cy="4572000"/>
          </a:xfrm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600" dirty="0" smtClean="0">
                <a:latin typeface="Arial" charset="0"/>
                <a:cs typeface="Times New Roman" pitchFamily="18" charset="0"/>
              </a:rPr>
              <a:t>All students will be notified via email in May or June with information and enrollment materials for the Emory Student Health Insurance Plan (EUSHIP) 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Three-tiers of coverage, including an Emory Healthcare Core Network, covered at 90% (after an annual deductible of $150, co-payment of $25 for specialist care and $75 for Emergency Room); co-payments are waived at Emory Student Health and Counseling Services), Preferred Care at Aetna PPO providers (80% coverage after co-payment and a $300 annual deductible) and Out-of-Network care (60% coverage after co-payment and a $450 annual deductible). 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 smtClean="0">
                <a:latin typeface="Arial" charset="0"/>
                <a:cs typeface="Times New Roman" pitchFamily="18" charset="0"/>
              </a:rPr>
              <a:t>Emory’s 2019-20 Emory insurance plan has </a:t>
            </a:r>
            <a:r>
              <a:rPr lang="en-US" sz="1600" u="sng" dirty="0" smtClean="0">
                <a:latin typeface="Arial" charset="0"/>
                <a:cs typeface="Times New Roman" pitchFamily="18" charset="0"/>
              </a:rPr>
              <a:t>no</a:t>
            </a:r>
            <a:r>
              <a:rPr lang="en-US" sz="1600" dirty="0" smtClean="0">
                <a:latin typeface="Arial" charset="0"/>
                <a:cs typeface="Times New Roman" pitchFamily="18" charset="0"/>
              </a:rPr>
              <a:t> pre-existing illness restrictions, gives 100% coverage at EUSHS, covers immunizations, travel clinic, mental health.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 smtClean="0">
                <a:latin typeface="Arial" charset="0"/>
                <a:cs typeface="Times New Roman" pitchFamily="18" charset="0"/>
              </a:rPr>
              <a:t>Information about the plan can be obtained by calling the EUSHS Insurance Office at 404-727-7560 or </a:t>
            </a:r>
            <a:r>
              <a:rPr lang="en-US" sz="1600" b="1" dirty="0" smtClean="0">
                <a:solidFill>
                  <a:srgbClr val="0070C0"/>
                </a:solidFill>
                <a:latin typeface="Arial" charset="0"/>
                <a:cs typeface="Times New Roman" pitchFamily="18" charset="0"/>
                <a:hlinkClick r:id="rId3"/>
              </a:rPr>
              <a:t>www.studenthealth.emory.edu</a:t>
            </a:r>
            <a:r>
              <a:rPr lang="en-US" sz="1600" b="1" dirty="0" smtClean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 or </a:t>
            </a:r>
            <a:r>
              <a:rPr lang="en-US" sz="1600" b="1" dirty="0" smtClean="0">
                <a:solidFill>
                  <a:srgbClr val="0070C0"/>
                </a:solidFill>
                <a:latin typeface="Arial" charset="0"/>
                <a:cs typeface="Times New Roman" pitchFamily="18" charset="0"/>
                <a:hlinkClick r:id="rId4"/>
              </a:rPr>
              <a:t>www.aetnastudenthealth.com</a:t>
            </a:r>
            <a:endParaRPr lang="en-US" sz="1600" b="1" dirty="0" smtClean="0">
              <a:solidFill>
                <a:srgbClr val="0070C0"/>
              </a:solidFill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600" b="1" dirty="0" smtClean="0">
              <a:solidFill>
                <a:srgbClr val="0070C0"/>
              </a:solidFill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200" b="1" dirty="0" smtClean="0">
              <a:solidFill>
                <a:srgbClr val="0066FF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05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cs typeface="Times New Roman" pitchFamily="18" charset="0"/>
              </a:rPr>
              <a:t>     EUSHIP Referral Requirement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752600"/>
            <a:ext cx="7391400" cy="4724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You </a:t>
            </a:r>
            <a:r>
              <a:rPr lang="en-US" sz="2800" u="sng" dirty="0" smtClean="0"/>
              <a:t>must</a:t>
            </a:r>
            <a:r>
              <a:rPr lang="en-US" sz="2800" dirty="0" smtClean="0"/>
              <a:t> have a referral from an EUSHS provider prior to receiving care from a specialist.</a:t>
            </a:r>
          </a:p>
          <a:p>
            <a:pPr marL="109728" indent="0" eaLnBrk="1" hangingPunct="1">
              <a:lnSpc>
                <a:spcPct val="8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For ongoing care, the referral must be renewed at the beginning of the new policy year (generally, a phone call to your EUSHS provider will do)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19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6934200" cy="11430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   </a:t>
            </a:r>
            <a:r>
              <a:rPr lang="en-US" sz="3200" dirty="0" smtClean="0"/>
              <a:t>EUSHIP changes for 2019-20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7772400" cy="4495800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dirty="0"/>
              <a:t>Annual premium - $3,570 </a:t>
            </a:r>
          </a:p>
          <a:p>
            <a:r>
              <a:rPr lang="en-US" dirty="0" smtClean="0"/>
              <a:t>Continuation </a:t>
            </a:r>
            <a:r>
              <a:rPr lang="en-US" dirty="0"/>
              <a:t>Plan premium - $1,500 </a:t>
            </a:r>
          </a:p>
          <a:p>
            <a:r>
              <a:rPr lang="en-US" dirty="0" smtClean="0"/>
              <a:t>3-tier </a:t>
            </a:r>
            <a:r>
              <a:rPr lang="en-US" dirty="0"/>
              <a:t>Pharmacy copay structure - $15 / $30 / $45 </a:t>
            </a:r>
          </a:p>
          <a:p>
            <a:r>
              <a:rPr lang="en-US" dirty="0" smtClean="0"/>
              <a:t>90-day </a:t>
            </a:r>
            <a:r>
              <a:rPr lang="en-US" dirty="0"/>
              <a:t>medication supply option (with no override) </a:t>
            </a:r>
          </a:p>
          <a:p>
            <a:r>
              <a:rPr lang="en-US" dirty="0" smtClean="0"/>
              <a:t>Standard </a:t>
            </a:r>
            <a:r>
              <a:rPr lang="en-US" dirty="0"/>
              <a:t>Pharmacy Plan effective September 1, 2019 </a:t>
            </a:r>
          </a:p>
          <a:p>
            <a:r>
              <a:rPr lang="en-US" dirty="0" smtClean="0"/>
              <a:t>Dependent </a:t>
            </a:r>
            <a:r>
              <a:rPr lang="en-US" dirty="0"/>
              <a:t>coverage is still available for both Domestic and International students enrolled in the plan. Dependent and Continuation Plan enrollment managed through the Emory Storefront https://tinyurl.com/EmoryStudentHealthPremiums </a:t>
            </a:r>
          </a:p>
          <a:p>
            <a:r>
              <a:rPr lang="en-US" dirty="0" smtClean="0"/>
              <a:t>Once </a:t>
            </a:r>
            <a:r>
              <a:rPr lang="en-US" dirty="0"/>
              <a:t>again, automatic annual Dental PPO coverage upon enrollment in the medical plan.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9236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           </a:t>
            </a:r>
            <a:r>
              <a:rPr lang="en-US" sz="3200" b="1" dirty="0" smtClean="0"/>
              <a:t>Additional Benefits under EUSHIP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848600" cy="4572000"/>
          </a:xfrm>
        </p:spPr>
        <p:txBody>
          <a:bodyPr>
            <a:normAutofit fontScale="92500"/>
          </a:bodyPr>
          <a:lstStyle/>
          <a:p>
            <a:r>
              <a:rPr lang="en-US" dirty="0"/>
              <a:t>Dependent coverage for spouses , domestic partners and </a:t>
            </a:r>
            <a:r>
              <a:rPr lang="en-US" dirty="0" smtClean="0"/>
              <a:t>children</a:t>
            </a:r>
            <a:r>
              <a:rPr lang="en-US" dirty="0"/>
              <a:t> </a:t>
            </a:r>
            <a:r>
              <a:rPr lang="en-US" dirty="0" smtClean="0"/>
              <a:t>is available for an additional cost: spouse ($3,570); Child/</a:t>
            </a:r>
            <a:r>
              <a:rPr lang="en-US" dirty="0" err="1" smtClean="0"/>
              <a:t>ren</a:t>
            </a:r>
            <a:r>
              <a:rPr lang="en-US" dirty="0" smtClean="0"/>
              <a:t> ($3,570). Enroll online at the Emory Storefront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tinyurl.com/EmoryStudentHealthPremiums</a:t>
            </a:r>
            <a:endParaRPr lang="en-US" dirty="0" smtClean="0"/>
          </a:p>
          <a:p>
            <a:pPr marL="109728" indent="0">
              <a:lnSpc>
                <a:spcPct val="80000"/>
              </a:lnSpc>
              <a:buNone/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 smtClean="0"/>
              <a:t>Routine Dental coverage is available through the medical plan. </a:t>
            </a:r>
          </a:p>
          <a:p>
            <a:pPr marL="109728" indent="0">
              <a:lnSpc>
                <a:spcPct val="80000"/>
              </a:lnSpc>
              <a:buNone/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 smtClean="0"/>
              <a:t>Routine Vision is not covered. The </a:t>
            </a:r>
            <a:r>
              <a:rPr lang="en-US" dirty="0" err="1" smtClean="0"/>
              <a:t>EyeMed</a:t>
            </a:r>
            <a:r>
              <a:rPr lang="en-US" dirty="0" smtClean="0"/>
              <a:t> discount program is available. 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474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7772400" cy="4419600"/>
          </a:xfrm>
        </p:spPr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The U.S. has no national health care system.  Each person is responsible for the cost of their own health care.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Medical care in the U.S. is very expensive.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The costs of a serious accident or illness can end a student’s academic career.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Emory University requires all students to carry health insurance.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For J-1 students, health insurance is also required by law.  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400050"/>
            <a:ext cx="7239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/>
              <a:t>Why do I need health insurance?</a:t>
            </a:r>
          </a:p>
        </p:txBody>
      </p:sp>
    </p:spTree>
    <p:extLst>
      <p:ext uri="{BB962C8B-B14F-4D97-AF65-F5344CB8AC3E}">
        <p14:creationId xmlns:p14="http://schemas.microsoft.com/office/powerpoint/2010/main" val="2501963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290810" y="533400"/>
            <a:ext cx="7543800" cy="6096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When does the EUSHIP begin?</a:t>
            </a:r>
          </a:p>
        </p:txBody>
      </p:sp>
      <p:sp>
        <p:nvSpPr>
          <p:cNvPr id="21507" name="Text Placeholder 2"/>
          <p:cNvSpPr>
            <a:spLocks noGrp="1"/>
          </p:cNvSpPr>
          <p:nvPr>
            <p:ph type="body" sz="half" idx="1"/>
          </p:nvPr>
        </p:nvSpPr>
        <p:spPr>
          <a:xfrm>
            <a:off x="1295400" y="1447800"/>
            <a:ext cx="58674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     </a:t>
            </a:r>
            <a:r>
              <a:rPr lang="en-US" sz="3600" b="1" u="sng" dirty="0" smtClean="0"/>
              <a:t>International Students</a:t>
            </a:r>
            <a:r>
              <a:rPr lang="en-US" sz="3600" b="1" u="sng" dirty="0"/>
              <a:t>:</a:t>
            </a:r>
            <a:r>
              <a:rPr lang="en-US" sz="3600" dirty="0"/>
              <a:t> </a:t>
            </a:r>
          </a:p>
          <a:p>
            <a:r>
              <a:rPr lang="en-US" sz="3600" dirty="0"/>
              <a:t> </a:t>
            </a:r>
            <a:r>
              <a:rPr lang="en-US" sz="3600" dirty="0" smtClean="0"/>
              <a:t>8/1/19 – 7/31/20</a:t>
            </a:r>
          </a:p>
          <a:p>
            <a:pPr marL="0" indent="0">
              <a:buNone/>
            </a:pPr>
            <a:endParaRPr lang="en-US" sz="2400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7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7772400" cy="1206500"/>
          </a:xfrm>
        </p:spPr>
        <p:txBody>
          <a:bodyPr/>
          <a:lstStyle/>
          <a:p>
            <a:r>
              <a:rPr lang="en-US" sz="3600" dirty="0" smtClean="0"/>
              <a:t>How do I obtain my Aetna ID card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828800"/>
            <a:ext cx="6858000" cy="426720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You can print your by </a:t>
            </a:r>
            <a:r>
              <a:rPr lang="en-US" sz="2600" dirty="0"/>
              <a:t>accessing Aetna's website at </a:t>
            </a:r>
            <a:r>
              <a:rPr lang="en-US" sz="2600" dirty="0" smtClean="0">
                <a:hlinkClick r:id="rId2"/>
              </a:rPr>
              <a:t>www.aetnastudenthealth.com/emory</a:t>
            </a:r>
            <a:r>
              <a:rPr lang="en-US" sz="2600" dirty="0" smtClean="0"/>
              <a:t> and click </a:t>
            </a:r>
            <a:r>
              <a:rPr lang="en-US" sz="2600" dirty="0"/>
              <a:t>on the “Print Your ID Card” tab. </a:t>
            </a:r>
            <a:r>
              <a:rPr lang="en-US" sz="2600" dirty="0" smtClean="0"/>
              <a:t>You </a:t>
            </a:r>
            <a:r>
              <a:rPr lang="en-US" sz="2600" dirty="0"/>
              <a:t>will need your Emory student ID# </a:t>
            </a:r>
            <a:r>
              <a:rPr lang="en-US" sz="2600" dirty="0" smtClean="0"/>
              <a:t>and </a:t>
            </a:r>
            <a:r>
              <a:rPr lang="en-US" sz="2600" dirty="0"/>
              <a:t>date of birth.  </a:t>
            </a:r>
          </a:p>
          <a:p>
            <a:endParaRPr lang="en-US" sz="2400" dirty="0" smtClean="0"/>
          </a:p>
          <a:p>
            <a:r>
              <a:rPr lang="en-US" dirty="0"/>
              <a:t>You can also request a permanent ID card by calling Aetna Student Health at 1-877-261-8403 or download the Aetna Mobile App on your Smartphone by visiting  </a:t>
            </a:r>
            <a:r>
              <a:rPr lang="en-US" u="sng" dirty="0">
                <a:hlinkClick r:id="rId3"/>
              </a:rPr>
              <a:t>www.aetna.com/mobile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6093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Open Forum/Q and A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981200"/>
            <a:ext cx="3810000" cy="4114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Student Health at the 1525 Clifton Road Building</a:t>
            </a:r>
          </a:p>
          <a:p>
            <a:pPr eaLnBrk="1" hangingPunct="1"/>
            <a:r>
              <a:rPr lang="en-US" sz="2400" dirty="0" smtClean="0"/>
              <a:t>Counseling Center at 1462 Clifton Rd. Suite 235 </a:t>
            </a:r>
          </a:p>
          <a:p>
            <a:pPr eaLnBrk="1" hangingPunct="1"/>
            <a:r>
              <a:rPr lang="en-US" sz="2400" dirty="0" smtClean="0"/>
              <a:t>Via cyberspace at: </a:t>
            </a:r>
            <a:endParaRPr lang="en-US" sz="2800" dirty="0" smtClean="0"/>
          </a:p>
          <a:p>
            <a:pPr eaLnBrk="1" hangingPunct="1"/>
            <a:r>
              <a:rPr lang="en-US" sz="2400" dirty="0" smtClean="0">
                <a:solidFill>
                  <a:srgbClr val="0066FF"/>
                </a:solidFill>
                <a:hlinkClick r:id="rId3"/>
              </a:rPr>
              <a:t>studenthealth.emory.edu</a:t>
            </a:r>
            <a:r>
              <a:rPr lang="en-US" sz="2400" dirty="0" smtClean="0">
                <a:solidFill>
                  <a:srgbClr val="0066FF"/>
                </a:solidFill>
              </a:rPr>
              <a:t> </a:t>
            </a:r>
          </a:p>
          <a:p>
            <a:pPr eaLnBrk="1" hangingPunct="1">
              <a:buFont typeface="Symbol" pitchFamily="18" charset="2"/>
              <a:buNone/>
            </a:pPr>
            <a:r>
              <a:rPr lang="en-US" sz="2400" dirty="0" smtClean="0">
                <a:solidFill>
                  <a:srgbClr val="0066FF"/>
                </a:solidFill>
              </a:rPr>
              <a:t> 			</a:t>
            </a:r>
            <a:endParaRPr lang="en-US" u="sng" dirty="0" smtClean="0">
              <a:solidFill>
                <a:srgbClr val="0066FF"/>
              </a:solidFill>
            </a:endParaRPr>
          </a:p>
          <a:p>
            <a:pPr eaLnBrk="1" hangingPunct="1">
              <a:buFont typeface="Symbol" pitchFamily="18" charset="2"/>
              <a:buNone/>
            </a:pPr>
            <a:endParaRPr lang="en-US" sz="2400" u="sng" dirty="0" smtClean="0">
              <a:solidFill>
                <a:srgbClr val="0066FF"/>
              </a:solidFill>
            </a:endParaRPr>
          </a:p>
          <a:p>
            <a:pPr eaLnBrk="1" hangingPunct="1">
              <a:buFont typeface="Symbol" pitchFamily="18" charset="2"/>
              <a:buNone/>
            </a:pPr>
            <a:endParaRPr lang="en-US" sz="2400" dirty="0" smtClean="0">
              <a:solidFill>
                <a:srgbClr val="0066FF"/>
              </a:solidFill>
            </a:endParaRPr>
          </a:p>
        </p:txBody>
      </p:sp>
      <p:pic>
        <p:nvPicPr>
          <p:cNvPr id="26627" name="Picture 7" descr="1525 Clifton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0" y="1828800"/>
            <a:ext cx="2559050" cy="2287588"/>
          </a:xfrm>
        </p:spPr>
      </p:pic>
      <p:pic>
        <p:nvPicPr>
          <p:cNvPr id="26628" name="Picture 8" descr="C:\Documents and Settings\mhuey\Desktop\EUCC logo.gif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419600"/>
            <a:ext cx="3344863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662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Individuals pay a “premium” to enroll in a health insurance plan.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That payment is combined with the premiums of others in the plan to form a pool of money.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money is then used to pay the medical bills of those in the plan who need medical care.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Your policy will state what the insurance company will pay for, and how much of the bill you will have to pay.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400050"/>
            <a:ext cx="7239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/>
              <a:t>How does health insurance work?</a:t>
            </a:r>
          </a:p>
        </p:txBody>
      </p:sp>
    </p:spTree>
    <p:extLst>
      <p:ext uri="{BB962C8B-B14F-4D97-AF65-F5344CB8AC3E}">
        <p14:creationId xmlns:p14="http://schemas.microsoft.com/office/powerpoint/2010/main" val="2396149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305800" cy="5181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u="sng" dirty="0" smtClean="0">
                <a:solidFill>
                  <a:srgbClr val="FF0000"/>
                </a:solidFill>
              </a:rPr>
              <a:t>Co-Insurance: </a:t>
            </a:r>
            <a:r>
              <a:rPr lang="en-US" altLang="en-US" sz="2800" dirty="0" smtClean="0"/>
              <a:t>The percentage of covered expenses you share with the carrier. (i.e., for an 80/20 plan, your co-insurance is 20%.) If applicable, co-insurance applies after you pay the deductible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u="sng" dirty="0" smtClean="0">
                <a:solidFill>
                  <a:srgbClr val="FF0000"/>
                </a:solidFill>
              </a:rPr>
              <a:t>Co-Payment: </a:t>
            </a:r>
            <a:r>
              <a:rPr lang="en-US" altLang="en-US" sz="2800" dirty="0" smtClean="0"/>
              <a:t>The amount you must pay toward the cost of a particular benefit. For example, a plan might require a $25 co-pay for each doctor's office visit.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u="sng" dirty="0" smtClean="0">
                <a:solidFill>
                  <a:srgbClr val="FF0000"/>
                </a:solidFill>
              </a:rPr>
              <a:t>Deductible: </a:t>
            </a:r>
            <a:r>
              <a:rPr lang="en-US" altLang="en-US" sz="2800" dirty="0" smtClean="0"/>
              <a:t>The dollar amount you must pay for covered expenses during a calendar year before the plan begins paying co-insurance benefits.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704088"/>
            <a:ext cx="5791200" cy="66323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Insurance Terminology</a:t>
            </a:r>
          </a:p>
        </p:txBody>
      </p:sp>
    </p:spTree>
    <p:extLst>
      <p:ext uri="{BB962C8B-B14F-4D97-AF65-F5344CB8AC3E}">
        <p14:creationId xmlns:p14="http://schemas.microsoft.com/office/powerpoint/2010/main" val="719849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609600"/>
            <a:ext cx="7772400" cy="6019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800" u="sng" dirty="0" smtClean="0">
                <a:solidFill>
                  <a:srgbClr val="FF0000"/>
                </a:solidFill>
              </a:rPr>
              <a:t>Exclusions: </a:t>
            </a:r>
            <a:r>
              <a:rPr lang="en-US" altLang="en-US" sz="2800" dirty="0" smtClean="0"/>
              <a:t>Expenses which are not covered under an insurance plan. </a:t>
            </a:r>
          </a:p>
          <a:p>
            <a:pPr eaLnBrk="1" hangingPunct="1"/>
            <a:r>
              <a:rPr lang="en-US" altLang="en-US" sz="2800" dirty="0" smtClean="0"/>
              <a:t>Lifetime maximum: the maximum amount a health plan will pay in benefits to an insured individual. </a:t>
            </a:r>
          </a:p>
          <a:p>
            <a:pPr eaLnBrk="1" hangingPunct="1"/>
            <a:r>
              <a:rPr lang="en-US" altLang="en-US" sz="2800" u="sng" dirty="0" smtClean="0">
                <a:solidFill>
                  <a:srgbClr val="FF0000"/>
                </a:solidFill>
              </a:rPr>
              <a:t>Out-of-pocket maximum</a:t>
            </a:r>
            <a:r>
              <a:rPr lang="en-US" altLang="en-US" sz="2800" dirty="0" smtClean="0"/>
              <a:t>: Guidelines set to limit the amount you have to pay out of your own pocket for particular healthcare services during a particular time period. </a:t>
            </a:r>
          </a:p>
          <a:p>
            <a:pPr eaLnBrk="1" hangingPunct="1"/>
            <a:r>
              <a:rPr lang="en-US" altLang="en-US" sz="2800" u="sng" dirty="0" smtClean="0">
                <a:solidFill>
                  <a:srgbClr val="FF0000"/>
                </a:solidFill>
              </a:rPr>
              <a:t>Pre-certification: </a:t>
            </a:r>
            <a:r>
              <a:rPr lang="en-US" altLang="en-US" sz="2800" dirty="0" smtClean="0"/>
              <a:t>Pre-admission review and approval of appropriateness and medical necessity of hospitalization or other medical treatment. </a:t>
            </a:r>
          </a:p>
        </p:txBody>
      </p:sp>
    </p:spTree>
    <p:extLst>
      <p:ext uri="{BB962C8B-B14F-4D97-AF65-F5344CB8AC3E}">
        <p14:creationId xmlns:p14="http://schemas.microsoft.com/office/powerpoint/2010/main" val="3755623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pPr eaLnBrk="1" hangingPunct="1"/>
            <a:r>
              <a:rPr lang="en-US" altLang="en-US" sz="2800" u="sng" dirty="0" smtClean="0">
                <a:solidFill>
                  <a:srgbClr val="FF0000"/>
                </a:solidFill>
              </a:rPr>
              <a:t>Pre-existing condition: </a:t>
            </a:r>
            <a:r>
              <a:rPr lang="en-US" altLang="en-US" sz="2800" dirty="0" smtClean="0"/>
              <a:t>A condition which existed or for which you received medical care during a certain number of months or years before the policy was purchased.  Will often not be covered by the insurance company, or will only be covered after a waiting period.</a:t>
            </a:r>
          </a:p>
          <a:p>
            <a:pPr eaLnBrk="1" hangingPunct="1"/>
            <a:r>
              <a:rPr lang="en-US" altLang="en-US" sz="2800" u="sng" dirty="0" smtClean="0">
                <a:solidFill>
                  <a:srgbClr val="FF0000"/>
                </a:solidFill>
              </a:rPr>
              <a:t>Premium: </a:t>
            </a:r>
            <a:r>
              <a:rPr lang="en-US" altLang="en-US" sz="2800" dirty="0" smtClean="0"/>
              <a:t>The amount you pay to buy the policy</a:t>
            </a:r>
          </a:p>
          <a:p>
            <a:pPr eaLnBrk="1" hangingPunct="1"/>
            <a:r>
              <a:rPr lang="en-US" altLang="en-US" sz="2800" u="sng" dirty="0" smtClean="0">
                <a:solidFill>
                  <a:srgbClr val="FF0000"/>
                </a:solidFill>
              </a:rPr>
              <a:t>Referral: </a:t>
            </a:r>
            <a:r>
              <a:rPr lang="en-US" altLang="en-US" sz="2800" dirty="0" smtClean="0"/>
              <a:t>Within many managed care plans, transfer to a specialty physician or specialty care by a primary care physician </a:t>
            </a:r>
          </a:p>
        </p:txBody>
      </p:sp>
    </p:spTree>
    <p:extLst>
      <p:ext uri="{BB962C8B-B14F-4D97-AF65-F5344CB8AC3E}">
        <p14:creationId xmlns:p14="http://schemas.microsoft.com/office/powerpoint/2010/main" val="2529427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We’ll use the Emory Student Health Insurance Plan as an example.</a:t>
            </a:r>
          </a:p>
          <a:p>
            <a:pPr eaLnBrk="1" hangingPunct="1"/>
            <a:r>
              <a:rPr lang="en-US" altLang="en-US" dirty="0" smtClean="0"/>
              <a:t>You have gone to a friend’s house in another state over Spring Break.  One night, you accidentally cut your hand.  The cut looks very deep, and it won’t stop bleeding.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14339" name="Title 2"/>
          <p:cNvSpPr>
            <a:spLocks noGrp="1"/>
          </p:cNvSpPr>
          <p:nvPr>
            <p:ph type="title"/>
          </p:nvPr>
        </p:nvSpPr>
        <p:spPr>
          <a:xfrm>
            <a:off x="1600200" y="685800"/>
            <a:ext cx="7086600" cy="81991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Putting It All Together</a:t>
            </a:r>
          </a:p>
        </p:txBody>
      </p:sp>
    </p:spTree>
    <p:extLst>
      <p:ext uri="{BB962C8B-B14F-4D97-AF65-F5344CB8AC3E}">
        <p14:creationId xmlns:p14="http://schemas.microsoft.com/office/powerpoint/2010/main" val="1099372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5638800" cy="42973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Your friend takes you to the emergency room.  Since you’re not near Emory, the hospital is not in the </a:t>
            </a:r>
            <a:r>
              <a:rPr lang="en-US" altLang="en-US" dirty="0"/>
              <a:t>C</a:t>
            </a:r>
            <a:r>
              <a:rPr lang="en-US" altLang="en-US" dirty="0" smtClean="0"/>
              <a:t>ore network.  Instead it is an </a:t>
            </a:r>
            <a:r>
              <a:rPr lang="en-US" altLang="en-US" b="1" dirty="0" smtClean="0"/>
              <a:t>in-network</a:t>
            </a:r>
            <a:r>
              <a:rPr lang="en-US" altLang="en-US" dirty="0" smtClean="0"/>
              <a:t> hospital.</a:t>
            </a:r>
          </a:p>
          <a:p>
            <a:pPr eaLnBrk="1" hangingPunct="1"/>
            <a:r>
              <a:rPr lang="en-US" altLang="en-US" dirty="0" smtClean="0"/>
              <a:t>At the emergency room, you pay your </a:t>
            </a:r>
            <a:r>
              <a:rPr lang="en-US" altLang="en-US" b="1" dirty="0" smtClean="0"/>
              <a:t>$75 co-payment</a:t>
            </a:r>
            <a:r>
              <a:rPr lang="en-US" altLang="en-US" dirty="0" smtClean="0"/>
              <a:t>.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15363" name="Title 2"/>
          <p:cNvSpPr>
            <a:spLocks noGrp="1"/>
          </p:cNvSpPr>
          <p:nvPr>
            <p:ph type="title"/>
          </p:nvPr>
        </p:nvSpPr>
        <p:spPr>
          <a:xfrm>
            <a:off x="1981200" y="685800"/>
            <a:ext cx="65532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Putting It All Together</a:t>
            </a:r>
          </a:p>
        </p:txBody>
      </p:sp>
    </p:spTree>
    <p:extLst>
      <p:ext uri="{BB962C8B-B14F-4D97-AF65-F5344CB8AC3E}">
        <p14:creationId xmlns:p14="http://schemas.microsoft.com/office/powerpoint/2010/main" val="191303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5638800" cy="4297363"/>
          </a:xfrm>
        </p:spPr>
        <p:txBody>
          <a:bodyPr/>
          <a:lstStyle/>
          <a:p>
            <a:pPr eaLnBrk="1" hangingPunct="1"/>
            <a:r>
              <a:rPr lang="en-US" altLang="en-US" smtClean="0"/>
              <a:t>You get stitches in your hand and are sent home.</a:t>
            </a:r>
          </a:p>
          <a:p>
            <a:pPr eaLnBrk="1" hangingPunct="1"/>
            <a:r>
              <a:rPr lang="en-US" altLang="en-US" smtClean="0"/>
              <a:t>When you receive your hospital bill, the amount is </a:t>
            </a:r>
            <a:r>
              <a:rPr lang="en-US" altLang="en-US" b="1" smtClean="0"/>
              <a:t>$1,500</a:t>
            </a:r>
            <a:r>
              <a:rPr lang="en-US" altLang="en-US" smtClean="0"/>
              <a:t>.</a:t>
            </a:r>
          </a:p>
          <a:p>
            <a:pPr eaLnBrk="1" hangingPunct="1"/>
            <a:r>
              <a:rPr lang="en-US" altLang="en-US" smtClean="0"/>
              <a:t>Because you have insurance, most of it will be paid by the insurance company.  How much?  Let’s find out…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>
          <a:xfrm>
            <a:off x="1676400" y="704088"/>
            <a:ext cx="65532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Putting It All Together</a:t>
            </a:r>
          </a:p>
        </p:txBody>
      </p:sp>
    </p:spTree>
    <p:extLst>
      <p:ext uri="{BB962C8B-B14F-4D97-AF65-F5344CB8AC3E}">
        <p14:creationId xmlns:p14="http://schemas.microsoft.com/office/powerpoint/2010/main" val="24307712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174</TotalTime>
  <Words>1574</Words>
  <Application>Microsoft Office PowerPoint</Application>
  <PresentationFormat>On-screen Show (4:3)</PresentationFormat>
  <Paragraphs>165</Paragraphs>
  <Slides>22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Arial</vt:lpstr>
      <vt:lpstr>Book Antiqua</vt:lpstr>
      <vt:lpstr>Calibri</vt:lpstr>
      <vt:lpstr>Lucida Sans Unicode</vt:lpstr>
      <vt:lpstr>Symbol</vt:lpstr>
      <vt:lpstr>Tahoma</vt:lpstr>
      <vt:lpstr>Times New Roman</vt:lpstr>
      <vt:lpstr>Verdana</vt:lpstr>
      <vt:lpstr>Wingdings 2</vt:lpstr>
      <vt:lpstr>Wingdings 3</vt:lpstr>
      <vt:lpstr>Concourse</vt:lpstr>
      <vt:lpstr>Health Insurance in the U.S.</vt:lpstr>
      <vt:lpstr>Why do I need health insurance?</vt:lpstr>
      <vt:lpstr>How does health insurance work?</vt:lpstr>
      <vt:lpstr>Insurance Terminology</vt:lpstr>
      <vt:lpstr>PowerPoint Presentation</vt:lpstr>
      <vt:lpstr>PowerPoint Presentation</vt:lpstr>
      <vt:lpstr>Putting It All Together</vt:lpstr>
      <vt:lpstr>Putting It All Together</vt:lpstr>
      <vt:lpstr>Putting It All Together</vt:lpstr>
      <vt:lpstr>Putting It All Together</vt:lpstr>
      <vt:lpstr>Putting It All Together</vt:lpstr>
      <vt:lpstr>Putting It All Together</vt:lpstr>
      <vt:lpstr>Putting It All Together</vt:lpstr>
      <vt:lpstr>The Final Bill: $1,760</vt:lpstr>
      <vt:lpstr>Medical Insurance:  Every student, every year  </vt:lpstr>
      <vt:lpstr>     The Emory Student Health               Insurance Plan</vt:lpstr>
      <vt:lpstr>     EUSHIP Referral Requirement</vt:lpstr>
      <vt:lpstr>   EUSHIP changes for 2019-20</vt:lpstr>
      <vt:lpstr>           Additional Benefits under EUSHIP </vt:lpstr>
      <vt:lpstr>When does the EUSHIP begin?</vt:lpstr>
      <vt:lpstr>How do I obtain my Aetna ID card</vt:lpstr>
      <vt:lpstr>Open Forum/Q and A</vt:lpstr>
    </vt:vector>
  </TitlesOfParts>
  <Company>Emory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I need health insurance?</dc:title>
  <dc:creator>Kimberly Taylor</dc:creator>
  <cp:lastModifiedBy>Drame, Tassia</cp:lastModifiedBy>
  <cp:revision>15</cp:revision>
  <cp:lastPrinted>2013-08-15T19:56:53Z</cp:lastPrinted>
  <dcterms:created xsi:type="dcterms:W3CDTF">2013-08-15T19:14:48Z</dcterms:created>
  <dcterms:modified xsi:type="dcterms:W3CDTF">2019-10-23T19:18:13Z</dcterms:modified>
</cp:coreProperties>
</file>